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0" r:id="rId3"/>
    <p:sldId id="257" r:id="rId4"/>
    <p:sldId id="271" r:id="rId5"/>
    <p:sldId id="272" r:id="rId6"/>
    <p:sldId id="267" r:id="rId7"/>
    <p:sldId id="268" r:id="rId8"/>
    <p:sldId id="274" r:id="rId9"/>
    <p:sldId id="275" r:id="rId10"/>
    <p:sldId id="276" r:id="rId11"/>
    <p:sldId id="277" r:id="rId12"/>
    <p:sldId id="278" r:id="rId13"/>
    <p:sldId id="279" r:id="rId14"/>
    <p:sldId id="269" r:id="rId15"/>
    <p:sldId id="270" r:id="rId16"/>
    <p:sldId id="282" r:id="rId17"/>
    <p:sldId id="281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8205EF-39F0-4EBA-A7CC-BED5A228F953}" v="8" dt="2018-10-29T04:14:06.9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7" y="5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AA8205EF-39F0-4EBA-A7CC-BED5A228F953}"/>
    <pc:docChg chg="modSld">
      <pc:chgData name="Danny Young" userId="4ebbbf02e9710d60" providerId="LiveId" clId="{AA8205EF-39F0-4EBA-A7CC-BED5A228F953}" dt="2018-10-29T04:14:09.904" v="7" actId="1076"/>
      <pc:docMkLst>
        <pc:docMk/>
      </pc:docMkLst>
      <pc:sldChg chg="modSp">
        <pc:chgData name="Danny Young" userId="4ebbbf02e9710d60" providerId="LiveId" clId="{AA8205EF-39F0-4EBA-A7CC-BED5A228F953}" dt="2018-10-29T04:14:09.904" v="7" actId="1076"/>
        <pc:sldMkLst>
          <pc:docMk/>
          <pc:sldMk cId="3273538315" sldId="282"/>
        </pc:sldMkLst>
        <pc:graphicFrameChg chg="mod">
          <ac:chgData name="Danny Young" userId="4ebbbf02e9710d60" providerId="LiveId" clId="{AA8205EF-39F0-4EBA-A7CC-BED5A228F953}" dt="2018-10-29T04:14:09.904" v="7" actId="1076"/>
          <ac:graphicFrameMkLst>
            <pc:docMk/>
            <pc:sldMk cId="3273538315" sldId="282"/>
            <ac:graphicFrameMk id="5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3" Type="http://schemas.openxmlformats.org/officeDocument/2006/relationships/image" Target="../media/image107.wmf"/><Relationship Id="rId7" Type="http://schemas.openxmlformats.org/officeDocument/2006/relationships/image" Target="../media/image111.wmf"/><Relationship Id="rId12" Type="http://schemas.openxmlformats.org/officeDocument/2006/relationships/image" Target="../media/image116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11" Type="http://schemas.openxmlformats.org/officeDocument/2006/relationships/image" Target="../media/image115.wmf"/><Relationship Id="rId5" Type="http://schemas.openxmlformats.org/officeDocument/2006/relationships/image" Target="../media/image109.wmf"/><Relationship Id="rId10" Type="http://schemas.openxmlformats.org/officeDocument/2006/relationships/image" Target="../media/image114.wmf"/><Relationship Id="rId4" Type="http://schemas.openxmlformats.org/officeDocument/2006/relationships/image" Target="../media/image108.wmf"/><Relationship Id="rId9" Type="http://schemas.openxmlformats.org/officeDocument/2006/relationships/image" Target="../media/image113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13" Type="http://schemas.openxmlformats.org/officeDocument/2006/relationships/image" Target="../media/image129.wmf"/><Relationship Id="rId3" Type="http://schemas.openxmlformats.org/officeDocument/2006/relationships/image" Target="../media/image119.wmf"/><Relationship Id="rId7" Type="http://schemas.openxmlformats.org/officeDocument/2006/relationships/image" Target="../media/image123.wmf"/><Relationship Id="rId12" Type="http://schemas.openxmlformats.org/officeDocument/2006/relationships/image" Target="../media/image128.wmf"/><Relationship Id="rId2" Type="http://schemas.openxmlformats.org/officeDocument/2006/relationships/image" Target="../media/image118.wmf"/><Relationship Id="rId1" Type="http://schemas.openxmlformats.org/officeDocument/2006/relationships/image" Target="../media/image117.wmf"/><Relationship Id="rId6" Type="http://schemas.openxmlformats.org/officeDocument/2006/relationships/image" Target="../media/image122.wmf"/><Relationship Id="rId11" Type="http://schemas.openxmlformats.org/officeDocument/2006/relationships/image" Target="../media/image127.wmf"/><Relationship Id="rId5" Type="http://schemas.openxmlformats.org/officeDocument/2006/relationships/image" Target="../media/image121.wmf"/><Relationship Id="rId15" Type="http://schemas.openxmlformats.org/officeDocument/2006/relationships/image" Target="../media/image131.wmf"/><Relationship Id="rId10" Type="http://schemas.openxmlformats.org/officeDocument/2006/relationships/image" Target="../media/image126.wmf"/><Relationship Id="rId4" Type="http://schemas.openxmlformats.org/officeDocument/2006/relationships/image" Target="../media/image120.wmf"/><Relationship Id="rId9" Type="http://schemas.openxmlformats.org/officeDocument/2006/relationships/image" Target="../media/image125.wmf"/><Relationship Id="rId14" Type="http://schemas.openxmlformats.org/officeDocument/2006/relationships/image" Target="../media/image1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5" Type="http://schemas.openxmlformats.org/officeDocument/2006/relationships/image" Target="../media/image136.wmf"/><Relationship Id="rId4" Type="http://schemas.openxmlformats.org/officeDocument/2006/relationships/image" Target="../media/image1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9.wmf"/><Relationship Id="rId7" Type="http://schemas.openxmlformats.org/officeDocument/2006/relationships/image" Target="../media/image143.wmf"/><Relationship Id="rId2" Type="http://schemas.openxmlformats.org/officeDocument/2006/relationships/image" Target="../media/image138.wmf"/><Relationship Id="rId1" Type="http://schemas.openxmlformats.org/officeDocument/2006/relationships/image" Target="../media/image137.wmf"/><Relationship Id="rId6" Type="http://schemas.openxmlformats.org/officeDocument/2006/relationships/image" Target="../media/image142.wmf"/><Relationship Id="rId5" Type="http://schemas.openxmlformats.org/officeDocument/2006/relationships/image" Target="../media/image141.wmf"/><Relationship Id="rId4" Type="http://schemas.openxmlformats.org/officeDocument/2006/relationships/image" Target="../media/image140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3" Type="http://schemas.openxmlformats.org/officeDocument/2006/relationships/image" Target="../media/image146.wmf"/><Relationship Id="rId7" Type="http://schemas.openxmlformats.org/officeDocument/2006/relationships/image" Target="../media/image150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Relationship Id="rId9" Type="http://schemas.openxmlformats.org/officeDocument/2006/relationships/image" Target="../media/image15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image" Target="../media/image62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5" Type="http://schemas.openxmlformats.org/officeDocument/2006/relationships/image" Target="../media/image6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Relationship Id="rId14" Type="http://schemas.openxmlformats.org/officeDocument/2006/relationships/image" Target="../media/image6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80.wmf"/><Relationship Id="rId18" Type="http://schemas.openxmlformats.org/officeDocument/2006/relationships/image" Target="../media/image8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79.wmf"/><Relationship Id="rId17" Type="http://schemas.openxmlformats.org/officeDocument/2006/relationships/image" Target="../media/image84.wmf"/><Relationship Id="rId2" Type="http://schemas.openxmlformats.org/officeDocument/2006/relationships/image" Target="../media/image69.wmf"/><Relationship Id="rId16" Type="http://schemas.openxmlformats.org/officeDocument/2006/relationships/image" Target="../media/image83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11" Type="http://schemas.openxmlformats.org/officeDocument/2006/relationships/image" Target="../media/image78.wmf"/><Relationship Id="rId5" Type="http://schemas.openxmlformats.org/officeDocument/2006/relationships/image" Target="../media/image72.wmf"/><Relationship Id="rId15" Type="http://schemas.openxmlformats.org/officeDocument/2006/relationships/image" Target="../media/image82.wmf"/><Relationship Id="rId10" Type="http://schemas.openxmlformats.org/officeDocument/2006/relationships/image" Target="../media/image77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Relationship Id="rId14" Type="http://schemas.openxmlformats.org/officeDocument/2006/relationships/image" Target="../media/image8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image" Target="../media/image88.wmf"/><Relationship Id="rId7" Type="http://schemas.openxmlformats.org/officeDocument/2006/relationships/image" Target="../media/image9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Relationship Id="rId9" Type="http://schemas.openxmlformats.org/officeDocument/2006/relationships/image" Target="../media/image9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5" Type="http://schemas.openxmlformats.org/officeDocument/2006/relationships/image" Target="../media/image104.wmf"/><Relationship Id="rId4" Type="http://schemas.openxmlformats.org/officeDocument/2006/relationships/image" Target="../media/image10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E3888-7F81-4E25-B940-54D3BEB216F1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F4B79-8D42-444C-9DA0-D34A7EF4234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92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4914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2590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4098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31693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7869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3583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0100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6953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514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556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23582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895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1586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6799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0062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8441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FF4B79-8D42-444C-9DA0-D34A7EF4234C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452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49325" y="1981200"/>
            <a:ext cx="3754438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56163" y="19812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49325" y="4114800"/>
            <a:ext cx="3754438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6163" y="4114800"/>
            <a:ext cx="3754437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66EB7-3C6D-439E-9C6D-54E39C73C1E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1248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2018-10-28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0.bin"/><Relationship Id="rId13" Type="http://schemas.openxmlformats.org/officeDocument/2006/relationships/image" Target="../media/image104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1.wmf"/><Relationship Id="rId12" Type="http://schemas.openxmlformats.org/officeDocument/2006/relationships/oleObject" Target="../embeddings/oleObject10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9.bin"/><Relationship Id="rId11" Type="http://schemas.openxmlformats.org/officeDocument/2006/relationships/image" Target="../media/image103.wmf"/><Relationship Id="rId5" Type="http://schemas.openxmlformats.org/officeDocument/2006/relationships/image" Target="../media/image100.wmf"/><Relationship Id="rId10" Type="http://schemas.openxmlformats.org/officeDocument/2006/relationships/oleObject" Target="../embeddings/oleObject101.bin"/><Relationship Id="rId4" Type="http://schemas.openxmlformats.org/officeDocument/2006/relationships/oleObject" Target="../embeddings/oleObject98.bin"/><Relationship Id="rId9" Type="http://schemas.openxmlformats.org/officeDocument/2006/relationships/image" Target="../media/image102.wmf"/><Relationship Id="rId14" Type="http://schemas.openxmlformats.org/officeDocument/2006/relationships/hyperlink" Target="http://www.bcmath.ca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5.bin"/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111.wmf"/><Relationship Id="rId26" Type="http://schemas.openxmlformats.org/officeDocument/2006/relationships/image" Target="../media/image115.wmf"/><Relationship Id="rId3" Type="http://schemas.openxmlformats.org/officeDocument/2006/relationships/notesSlide" Target="../notesSlides/notesSlide11.xml"/><Relationship Id="rId21" Type="http://schemas.openxmlformats.org/officeDocument/2006/relationships/oleObject" Target="../embeddings/oleObject111.bin"/><Relationship Id="rId7" Type="http://schemas.openxmlformats.org/officeDocument/2006/relationships/image" Target="../media/image106.wmf"/><Relationship Id="rId12" Type="http://schemas.openxmlformats.org/officeDocument/2006/relationships/hyperlink" Target="http://www.bcmath.ca/" TargetMode="External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0.wmf"/><Relationship Id="rId20" Type="http://schemas.openxmlformats.org/officeDocument/2006/relationships/image" Target="../media/image112.wmf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4.bin"/><Relationship Id="rId11" Type="http://schemas.openxmlformats.org/officeDocument/2006/relationships/image" Target="../media/image108.wmf"/><Relationship Id="rId24" Type="http://schemas.openxmlformats.org/officeDocument/2006/relationships/image" Target="../media/image114.wmf"/><Relationship Id="rId5" Type="http://schemas.openxmlformats.org/officeDocument/2006/relationships/image" Target="../media/image105.wmf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116.wmf"/><Relationship Id="rId10" Type="http://schemas.openxmlformats.org/officeDocument/2006/relationships/oleObject" Target="../embeddings/oleObject106.bin"/><Relationship Id="rId19" Type="http://schemas.openxmlformats.org/officeDocument/2006/relationships/oleObject" Target="../embeddings/oleObject110.bin"/><Relationship Id="rId4" Type="http://schemas.openxmlformats.org/officeDocument/2006/relationships/oleObject" Target="../embeddings/oleObject103.bin"/><Relationship Id="rId9" Type="http://schemas.openxmlformats.org/officeDocument/2006/relationships/image" Target="../media/image107.wmf"/><Relationship Id="rId14" Type="http://schemas.openxmlformats.org/officeDocument/2006/relationships/image" Target="../media/image109.wmf"/><Relationship Id="rId22" Type="http://schemas.openxmlformats.org/officeDocument/2006/relationships/image" Target="../media/image113.wmf"/><Relationship Id="rId27" Type="http://schemas.openxmlformats.org/officeDocument/2006/relationships/oleObject" Target="../embeddings/oleObject11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13" Type="http://schemas.openxmlformats.org/officeDocument/2006/relationships/image" Target="../media/image121.wmf"/><Relationship Id="rId18" Type="http://schemas.openxmlformats.org/officeDocument/2006/relationships/oleObject" Target="../embeddings/oleObject122.bin"/><Relationship Id="rId26" Type="http://schemas.openxmlformats.org/officeDocument/2006/relationships/image" Target="../media/image127.wmf"/><Relationship Id="rId3" Type="http://schemas.openxmlformats.org/officeDocument/2006/relationships/notesSlide" Target="../notesSlides/notesSlide12.xml"/><Relationship Id="rId21" Type="http://schemas.openxmlformats.org/officeDocument/2006/relationships/oleObject" Target="../embeddings/oleObject124.bin"/><Relationship Id="rId34" Type="http://schemas.openxmlformats.org/officeDocument/2006/relationships/image" Target="../media/image131.wmf"/><Relationship Id="rId7" Type="http://schemas.openxmlformats.org/officeDocument/2006/relationships/image" Target="../media/image118.wmf"/><Relationship Id="rId12" Type="http://schemas.openxmlformats.org/officeDocument/2006/relationships/oleObject" Target="../embeddings/oleObject119.bin"/><Relationship Id="rId17" Type="http://schemas.openxmlformats.org/officeDocument/2006/relationships/image" Target="../media/image123.wmf"/><Relationship Id="rId25" Type="http://schemas.openxmlformats.org/officeDocument/2006/relationships/oleObject" Target="../embeddings/oleObject126.bin"/><Relationship Id="rId33" Type="http://schemas.openxmlformats.org/officeDocument/2006/relationships/oleObject" Target="../embeddings/oleObject13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1.bin"/><Relationship Id="rId20" Type="http://schemas.openxmlformats.org/officeDocument/2006/relationships/oleObject" Target="../embeddings/oleObject123.bin"/><Relationship Id="rId29" Type="http://schemas.openxmlformats.org/officeDocument/2006/relationships/oleObject" Target="../embeddings/oleObject128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6.bin"/><Relationship Id="rId11" Type="http://schemas.openxmlformats.org/officeDocument/2006/relationships/image" Target="../media/image120.wmf"/><Relationship Id="rId24" Type="http://schemas.openxmlformats.org/officeDocument/2006/relationships/image" Target="../media/image126.wmf"/><Relationship Id="rId32" Type="http://schemas.openxmlformats.org/officeDocument/2006/relationships/image" Target="../media/image130.wmf"/><Relationship Id="rId5" Type="http://schemas.openxmlformats.org/officeDocument/2006/relationships/image" Target="../media/image117.wmf"/><Relationship Id="rId15" Type="http://schemas.openxmlformats.org/officeDocument/2006/relationships/image" Target="../media/image122.wmf"/><Relationship Id="rId23" Type="http://schemas.openxmlformats.org/officeDocument/2006/relationships/oleObject" Target="../embeddings/oleObject125.bin"/><Relationship Id="rId28" Type="http://schemas.openxmlformats.org/officeDocument/2006/relationships/image" Target="../media/image128.wmf"/><Relationship Id="rId10" Type="http://schemas.openxmlformats.org/officeDocument/2006/relationships/oleObject" Target="../embeddings/oleObject118.bin"/><Relationship Id="rId19" Type="http://schemas.openxmlformats.org/officeDocument/2006/relationships/image" Target="../media/image124.wmf"/><Relationship Id="rId31" Type="http://schemas.openxmlformats.org/officeDocument/2006/relationships/oleObject" Target="../embeddings/oleObject129.bin"/><Relationship Id="rId4" Type="http://schemas.openxmlformats.org/officeDocument/2006/relationships/oleObject" Target="../embeddings/oleObject115.bin"/><Relationship Id="rId9" Type="http://schemas.openxmlformats.org/officeDocument/2006/relationships/image" Target="../media/image119.wmf"/><Relationship Id="rId14" Type="http://schemas.openxmlformats.org/officeDocument/2006/relationships/oleObject" Target="../embeddings/oleObject120.bin"/><Relationship Id="rId22" Type="http://schemas.openxmlformats.org/officeDocument/2006/relationships/image" Target="../media/image125.wmf"/><Relationship Id="rId27" Type="http://schemas.openxmlformats.org/officeDocument/2006/relationships/oleObject" Target="../embeddings/oleObject127.bin"/><Relationship Id="rId30" Type="http://schemas.openxmlformats.org/officeDocument/2006/relationships/image" Target="../media/image129.wmf"/><Relationship Id="rId35" Type="http://schemas.openxmlformats.org/officeDocument/2006/relationships/hyperlink" Target="http://www.bcmath.ca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13" Type="http://schemas.openxmlformats.org/officeDocument/2006/relationships/image" Target="../media/image136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3.wmf"/><Relationship Id="rId12" Type="http://schemas.openxmlformats.org/officeDocument/2006/relationships/oleObject" Target="../embeddings/oleObject1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32.bin"/><Relationship Id="rId11" Type="http://schemas.openxmlformats.org/officeDocument/2006/relationships/image" Target="../media/image135.wmf"/><Relationship Id="rId5" Type="http://schemas.openxmlformats.org/officeDocument/2006/relationships/image" Target="../media/image132.wmf"/><Relationship Id="rId10" Type="http://schemas.openxmlformats.org/officeDocument/2006/relationships/oleObject" Target="../embeddings/oleObject134.bin"/><Relationship Id="rId4" Type="http://schemas.openxmlformats.org/officeDocument/2006/relationships/oleObject" Target="../embeddings/oleObject131.bin"/><Relationship Id="rId9" Type="http://schemas.openxmlformats.org/officeDocument/2006/relationships/image" Target="../media/image134.wmf"/><Relationship Id="rId14" Type="http://schemas.openxmlformats.org/officeDocument/2006/relationships/hyperlink" Target="http://www.bcmath.ca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8.bin"/><Relationship Id="rId13" Type="http://schemas.openxmlformats.org/officeDocument/2006/relationships/image" Target="../media/image141.wmf"/><Relationship Id="rId1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38.wmf"/><Relationship Id="rId12" Type="http://schemas.openxmlformats.org/officeDocument/2006/relationships/oleObject" Target="../embeddings/oleObject140.bin"/><Relationship Id="rId17" Type="http://schemas.openxmlformats.org/officeDocument/2006/relationships/image" Target="../media/image1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2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7.bin"/><Relationship Id="rId11" Type="http://schemas.openxmlformats.org/officeDocument/2006/relationships/image" Target="../media/image140.wmf"/><Relationship Id="rId5" Type="http://schemas.openxmlformats.org/officeDocument/2006/relationships/image" Target="../media/image137.wmf"/><Relationship Id="rId15" Type="http://schemas.openxmlformats.org/officeDocument/2006/relationships/image" Target="../media/image142.wmf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6.bin"/><Relationship Id="rId9" Type="http://schemas.openxmlformats.org/officeDocument/2006/relationships/image" Target="../media/image139.wmf"/><Relationship Id="rId14" Type="http://schemas.openxmlformats.org/officeDocument/2006/relationships/oleObject" Target="../embeddings/oleObject14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5.bin"/><Relationship Id="rId13" Type="http://schemas.openxmlformats.org/officeDocument/2006/relationships/image" Target="../media/image148.wmf"/><Relationship Id="rId18" Type="http://schemas.openxmlformats.org/officeDocument/2006/relationships/oleObject" Target="../embeddings/oleObject150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152.wmf"/><Relationship Id="rId7" Type="http://schemas.openxmlformats.org/officeDocument/2006/relationships/image" Target="../media/image145.wmf"/><Relationship Id="rId12" Type="http://schemas.openxmlformats.org/officeDocument/2006/relationships/oleObject" Target="../embeddings/oleObject147.bin"/><Relationship Id="rId17" Type="http://schemas.openxmlformats.org/officeDocument/2006/relationships/image" Target="../media/image15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9.bin"/><Relationship Id="rId20" Type="http://schemas.openxmlformats.org/officeDocument/2006/relationships/oleObject" Target="../embeddings/oleObject151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4.bin"/><Relationship Id="rId11" Type="http://schemas.openxmlformats.org/officeDocument/2006/relationships/image" Target="../media/image147.wmf"/><Relationship Id="rId5" Type="http://schemas.openxmlformats.org/officeDocument/2006/relationships/image" Target="../media/image144.wmf"/><Relationship Id="rId15" Type="http://schemas.openxmlformats.org/officeDocument/2006/relationships/image" Target="../media/image149.wmf"/><Relationship Id="rId10" Type="http://schemas.openxmlformats.org/officeDocument/2006/relationships/oleObject" Target="../embeddings/oleObject146.bin"/><Relationship Id="rId19" Type="http://schemas.openxmlformats.org/officeDocument/2006/relationships/image" Target="../media/image151.wmf"/><Relationship Id="rId4" Type="http://schemas.openxmlformats.org/officeDocument/2006/relationships/oleObject" Target="../embeddings/oleObject143.bin"/><Relationship Id="rId9" Type="http://schemas.openxmlformats.org/officeDocument/2006/relationships/image" Target="../media/image146.wmf"/><Relationship Id="rId14" Type="http://schemas.openxmlformats.org/officeDocument/2006/relationships/oleObject" Target="../embeddings/oleObject148.bin"/><Relationship Id="rId22" Type="http://schemas.openxmlformats.org/officeDocument/2006/relationships/hyperlink" Target="http://www.bcmath.ca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53.wmf"/><Relationship Id="rId4" Type="http://schemas.openxmlformats.org/officeDocument/2006/relationships/oleObject" Target="../embeddings/oleObject152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2.wmf"/><Relationship Id="rId39" Type="http://schemas.openxmlformats.org/officeDocument/2006/relationships/oleObject" Target="../embeddings/oleObject19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6.wmf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3.bin"/><Relationship Id="rId50" Type="http://schemas.openxmlformats.org/officeDocument/2006/relationships/image" Target="../media/image24.wmf"/><Relationship Id="rId55" Type="http://schemas.openxmlformats.org/officeDocument/2006/relationships/oleObject" Target="../embeddings/oleObject27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oleObject" Target="../embeddings/oleObject14.bin"/><Relationship Id="rId41" Type="http://schemas.openxmlformats.org/officeDocument/2006/relationships/oleObject" Target="../embeddings/oleObject20.bin"/><Relationship Id="rId54" Type="http://schemas.openxmlformats.org/officeDocument/2006/relationships/image" Target="../media/image26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image" Target="../media/image11.wmf"/><Relationship Id="rId32" Type="http://schemas.openxmlformats.org/officeDocument/2006/relationships/image" Target="../media/image15.wmf"/><Relationship Id="rId37" Type="http://schemas.openxmlformats.org/officeDocument/2006/relationships/oleObject" Target="../embeddings/oleObject18.bin"/><Relationship Id="rId40" Type="http://schemas.openxmlformats.org/officeDocument/2006/relationships/image" Target="../media/image19.wmf"/><Relationship Id="rId45" Type="http://schemas.openxmlformats.org/officeDocument/2006/relationships/oleObject" Target="../embeddings/oleObject22.bin"/><Relationship Id="rId53" Type="http://schemas.openxmlformats.org/officeDocument/2006/relationships/oleObject" Target="../embeddings/oleObject26.bin"/><Relationship Id="rId58" Type="http://schemas.openxmlformats.org/officeDocument/2006/relationships/image" Target="../media/image28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3.wmf"/><Relationship Id="rId36" Type="http://schemas.openxmlformats.org/officeDocument/2006/relationships/image" Target="../media/image17.wmf"/><Relationship Id="rId49" Type="http://schemas.openxmlformats.org/officeDocument/2006/relationships/oleObject" Target="../embeddings/oleObject24.bin"/><Relationship Id="rId57" Type="http://schemas.openxmlformats.org/officeDocument/2006/relationships/oleObject" Target="../embeddings/oleObject28.bin"/><Relationship Id="rId61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oleObject" Target="../embeddings/oleObject15.bin"/><Relationship Id="rId44" Type="http://schemas.openxmlformats.org/officeDocument/2006/relationships/image" Target="../media/image21.wmf"/><Relationship Id="rId52" Type="http://schemas.openxmlformats.org/officeDocument/2006/relationships/image" Target="../media/image25.wmf"/><Relationship Id="rId60" Type="http://schemas.openxmlformats.org/officeDocument/2006/relationships/image" Target="../media/image2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4.wmf"/><Relationship Id="rId35" Type="http://schemas.openxmlformats.org/officeDocument/2006/relationships/oleObject" Target="../embeddings/oleObject17.bin"/><Relationship Id="rId43" Type="http://schemas.openxmlformats.org/officeDocument/2006/relationships/oleObject" Target="../embeddings/oleObject21.bin"/><Relationship Id="rId48" Type="http://schemas.openxmlformats.org/officeDocument/2006/relationships/image" Target="../media/image23.wmf"/><Relationship Id="rId56" Type="http://schemas.openxmlformats.org/officeDocument/2006/relationships/image" Target="../media/image27.wmf"/><Relationship Id="rId8" Type="http://schemas.openxmlformats.org/officeDocument/2006/relationships/oleObject" Target="../embeddings/oleObject3.bin"/><Relationship Id="rId51" Type="http://schemas.openxmlformats.org/officeDocument/2006/relationships/oleObject" Target="../embeddings/oleObject25.bin"/><Relationship Id="rId3" Type="http://schemas.openxmlformats.org/officeDocument/2006/relationships/notesSlide" Target="../notesSlides/notesSlide2.xml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oleObject" Target="../embeddings/oleObject12.bin"/><Relationship Id="rId33" Type="http://schemas.openxmlformats.org/officeDocument/2006/relationships/oleObject" Target="../embeddings/oleObject16.bin"/><Relationship Id="rId38" Type="http://schemas.openxmlformats.org/officeDocument/2006/relationships/image" Target="../media/image18.wmf"/><Relationship Id="rId46" Type="http://schemas.openxmlformats.org/officeDocument/2006/relationships/image" Target="../media/image22.wmf"/><Relationship Id="rId59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34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Relationship Id="rId14" Type="http://schemas.openxmlformats.org/officeDocument/2006/relationships/hyperlink" Target="http://www.bcmath.ca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42.bin"/><Relationship Id="rId26" Type="http://schemas.openxmlformats.org/officeDocument/2006/relationships/oleObject" Target="../embeddings/oleObject4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43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39.bin"/><Relationship Id="rId17" Type="http://schemas.openxmlformats.org/officeDocument/2006/relationships/image" Target="../media/image41.wmf"/><Relationship Id="rId25" Type="http://schemas.openxmlformats.org/officeDocument/2006/relationships/image" Target="../media/image45.wmf"/><Relationship Id="rId33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20" Type="http://schemas.openxmlformats.org/officeDocument/2006/relationships/oleObject" Target="../embeddings/oleObject43.bin"/><Relationship Id="rId29" Type="http://schemas.openxmlformats.org/officeDocument/2006/relationships/image" Target="../media/image4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6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45.bin"/><Relationship Id="rId32" Type="http://schemas.openxmlformats.org/officeDocument/2006/relationships/oleObject" Target="../embeddings/oleObject49.bin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44.wmf"/><Relationship Id="rId28" Type="http://schemas.openxmlformats.org/officeDocument/2006/relationships/oleObject" Target="../embeddings/oleObject47.bin"/><Relationship Id="rId10" Type="http://schemas.openxmlformats.org/officeDocument/2006/relationships/oleObject" Target="../embeddings/oleObject38.bin"/><Relationship Id="rId19" Type="http://schemas.openxmlformats.org/officeDocument/2006/relationships/image" Target="../media/image42.wmf"/><Relationship Id="rId31" Type="http://schemas.openxmlformats.org/officeDocument/2006/relationships/image" Target="../media/image48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0.bin"/><Relationship Id="rId22" Type="http://schemas.openxmlformats.org/officeDocument/2006/relationships/oleObject" Target="../embeddings/oleObject44.bin"/><Relationship Id="rId27" Type="http://schemas.openxmlformats.org/officeDocument/2006/relationships/image" Target="../media/image46.wmf"/><Relationship Id="rId30" Type="http://schemas.openxmlformats.org/officeDocument/2006/relationships/oleObject" Target="../embeddings/oleObject4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7.bin"/><Relationship Id="rId26" Type="http://schemas.openxmlformats.org/officeDocument/2006/relationships/oleObject" Target="../embeddings/oleObject61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58.wmf"/><Relationship Id="rId34" Type="http://schemas.openxmlformats.org/officeDocument/2006/relationships/hyperlink" Target="http://www.bcmath.ca/" TargetMode="External"/><Relationship Id="rId7" Type="http://schemas.openxmlformats.org/officeDocument/2006/relationships/image" Target="../media/image51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33" Type="http://schemas.openxmlformats.org/officeDocument/2006/relationships/image" Target="../media/image6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29" Type="http://schemas.openxmlformats.org/officeDocument/2006/relationships/image" Target="../media/image62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60.bin"/><Relationship Id="rId32" Type="http://schemas.openxmlformats.org/officeDocument/2006/relationships/oleObject" Target="../embeddings/oleObject64.bin"/><Relationship Id="rId5" Type="http://schemas.openxmlformats.org/officeDocument/2006/relationships/image" Target="../media/image50.wmf"/><Relationship Id="rId15" Type="http://schemas.openxmlformats.org/officeDocument/2006/relationships/image" Target="../media/image55.wmf"/><Relationship Id="rId23" Type="http://schemas.openxmlformats.org/officeDocument/2006/relationships/image" Target="../media/image59.wmf"/><Relationship Id="rId28" Type="http://schemas.openxmlformats.org/officeDocument/2006/relationships/oleObject" Target="../embeddings/oleObject62.bin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7.wmf"/><Relationship Id="rId31" Type="http://schemas.openxmlformats.org/officeDocument/2006/relationships/image" Target="../media/image63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2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Relationship Id="rId27" Type="http://schemas.openxmlformats.org/officeDocument/2006/relationships/image" Target="../media/image61.wmf"/><Relationship Id="rId30" Type="http://schemas.openxmlformats.org/officeDocument/2006/relationships/oleObject" Target="../embeddings/oleObject6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cmath.ca/" TargetMode="External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6.png"/><Relationship Id="rId5" Type="http://schemas.openxmlformats.org/officeDocument/2006/relationships/image" Target="../media/image65.wmf"/><Relationship Id="rId4" Type="http://schemas.openxmlformats.org/officeDocument/2006/relationships/oleObject" Target="../embeddings/oleObject6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72.wmf"/><Relationship Id="rId18" Type="http://schemas.openxmlformats.org/officeDocument/2006/relationships/oleObject" Target="../embeddings/oleObject73.bin"/><Relationship Id="rId26" Type="http://schemas.openxmlformats.org/officeDocument/2006/relationships/oleObject" Target="../embeddings/oleObject77.bin"/><Relationship Id="rId39" Type="http://schemas.openxmlformats.org/officeDocument/2006/relationships/image" Target="../media/image85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76.wmf"/><Relationship Id="rId34" Type="http://schemas.openxmlformats.org/officeDocument/2006/relationships/oleObject" Target="../embeddings/oleObject81.bin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70.bin"/><Relationship Id="rId17" Type="http://schemas.openxmlformats.org/officeDocument/2006/relationships/image" Target="../media/image74.wmf"/><Relationship Id="rId25" Type="http://schemas.openxmlformats.org/officeDocument/2006/relationships/image" Target="../media/image78.wmf"/><Relationship Id="rId33" Type="http://schemas.openxmlformats.org/officeDocument/2006/relationships/image" Target="../media/image82.wmf"/><Relationship Id="rId38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2.bin"/><Relationship Id="rId20" Type="http://schemas.openxmlformats.org/officeDocument/2006/relationships/oleObject" Target="../embeddings/oleObject74.bin"/><Relationship Id="rId29" Type="http://schemas.openxmlformats.org/officeDocument/2006/relationships/image" Target="../media/image80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71.wmf"/><Relationship Id="rId24" Type="http://schemas.openxmlformats.org/officeDocument/2006/relationships/oleObject" Target="../embeddings/oleObject76.bin"/><Relationship Id="rId32" Type="http://schemas.openxmlformats.org/officeDocument/2006/relationships/oleObject" Target="../embeddings/oleObject80.bin"/><Relationship Id="rId37" Type="http://schemas.openxmlformats.org/officeDocument/2006/relationships/image" Target="../media/image84.wmf"/><Relationship Id="rId40" Type="http://schemas.openxmlformats.org/officeDocument/2006/relationships/hyperlink" Target="http://www.bcmath.ca/" TargetMode="External"/><Relationship Id="rId5" Type="http://schemas.openxmlformats.org/officeDocument/2006/relationships/image" Target="../media/image68.wmf"/><Relationship Id="rId15" Type="http://schemas.openxmlformats.org/officeDocument/2006/relationships/image" Target="../media/image73.wmf"/><Relationship Id="rId23" Type="http://schemas.openxmlformats.org/officeDocument/2006/relationships/image" Target="../media/image77.wmf"/><Relationship Id="rId28" Type="http://schemas.openxmlformats.org/officeDocument/2006/relationships/oleObject" Target="../embeddings/oleObject78.bin"/><Relationship Id="rId36" Type="http://schemas.openxmlformats.org/officeDocument/2006/relationships/oleObject" Target="../embeddings/oleObject82.bin"/><Relationship Id="rId10" Type="http://schemas.openxmlformats.org/officeDocument/2006/relationships/oleObject" Target="../embeddings/oleObject69.bin"/><Relationship Id="rId19" Type="http://schemas.openxmlformats.org/officeDocument/2006/relationships/image" Target="../media/image75.wmf"/><Relationship Id="rId31" Type="http://schemas.openxmlformats.org/officeDocument/2006/relationships/image" Target="../media/image81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71.bin"/><Relationship Id="rId22" Type="http://schemas.openxmlformats.org/officeDocument/2006/relationships/oleObject" Target="../embeddings/oleObject75.bin"/><Relationship Id="rId27" Type="http://schemas.openxmlformats.org/officeDocument/2006/relationships/image" Target="../media/image79.wmf"/><Relationship Id="rId30" Type="http://schemas.openxmlformats.org/officeDocument/2006/relationships/oleObject" Target="../embeddings/oleObject79.bin"/><Relationship Id="rId35" Type="http://schemas.openxmlformats.org/officeDocument/2006/relationships/image" Target="../media/image8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image" Target="../media/image90.wmf"/><Relationship Id="rId18" Type="http://schemas.openxmlformats.org/officeDocument/2006/relationships/oleObject" Target="../embeddings/oleObject91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94.wmf"/><Relationship Id="rId7" Type="http://schemas.openxmlformats.org/officeDocument/2006/relationships/image" Target="../media/image87.wmf"/><Relationship Id="rId12" Type="http://schemas.openxmlformats.org/officeDocument/2006/relationships/oleObject" Target="../embeddings/oleObject88.bin"/><Relationship Id="rId17" Type="http://schemas.openxmlformats.org/officeDocument/2006/relationships/image" Target="../media/image9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0.bin"/><Relationship Id="rId20" Type="http://schemas.openxmlformats.org/officeDocument/2006/relationships/oleObject" Target="../embeddings/oleObject9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89.wmf"/><Relationship Id="rId5" Type="http://schemas.openxmlformats.org/officeDocument/2006/relationships/image" Target="../media/image86.wmf"/><Relationship Id="rId15" Type="http://schemas.openxmlformats.org/officeDocument/2006/relationships/image" Target="../media/image91.wmf"/><Relationship Id="rId10" Type="http://schemas.openxmlformats.org/officeDocument/2006/relationships/oleObject" Target="../embeddings/oleObject87.bin"/><Relationship Id="rId19" Type="http://schemas.openxmlformats.org/officeDocument/2006/relationships/image" Target="../media/image93.wmf"/><Relationship Id="rId4" Type="http://schemas.openxmlformats.org/officeDocument/2006/relationships/oleObject" Target="../embeddings/oleObject84.bin"/><Relationship Id="rId9" Type="http://schemas.openxmlformats.org/officeDocument/2006/relationships/image" Target="../media/image88.wmf"/><Relationship Id="rId14" Type="http://schemas.openxmlformats.org/officeDocument/2006/relationships/oleObject" Target="../embeddings/oleObject89.bin"/><Relationship Id="rId22" Type="http://schemas.openxmlformats.org/officeDocument/2006/relationships/hyperlink" Target="http://www.bcmath.ca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99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6.wmf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8.wmf"/><Relationship Id="rId5" Type="http://schemas.openxmlformats.org/officeDocument/2006/relationships/image" Target="../media/image95.wmf"/><Relationship Id="rId10" Type="http://schemas.openxmlformats.org/officeDocument/2006/relationships/oleObject" Target="../embeddings/oleObject96.bin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7.wmf"/><Relationship Id="rId14" Type="http://schemas.openxmlformats.org/officeDocument/2006/relationships/hyperlink" Target="http://www.bcmath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2.3 Fractional Exponents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/>
              <a:t>III) Cube Root of a Number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8064500" cy="4403725"/>
          </a:xfrm>
        </p:spPr>
        <p:txBody>
          <a:bodyPr/>
          <a:lstStyle/>
          <a:p>
            <a:pPr eaLnBrk="1" hangingPunct="1"/>
            <a:r>
              <a:rPr lang="en-CA"/>
              <a:t>When cube rooting a number, find a number that is equal to it when cubed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/>
              <a:t>Ex: Find the cube root of each number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755650" y="3429000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1371600" imgH="609600" progId="Equation.DSMT4">
                  <p:embed/>
                </p:oleObj>
              </mc:Choice>
              <mc:Fallback>
                <p:oleObj name="Equation" r:id="rId4" imgW="1371600" imgH="609600" progId="Equation.DSMT4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429000"/>
                        <a:ext cx="137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827088" y="4548188"/>
          <a:ext cx="1168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1168400" imgH="609600" progId="Equation.DSMT4">
                  <p:embed/>
                </p:oleObj>
              </mc:Choice>
              <mc:Fallback>
                <p:oleObj name="Equation" r:id="rId6" imgW="1168400" imgH="609600" progId="Equation.DSMT4">
                  <p:embed/>
                  <p:pic>
                    <p:nvPicPr>
                      <p:cNvPr id="317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548188"/>
                        <a:ext cx="1168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611188" y="5589588"/>
          <a:ext cx="1549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549400" imgH="609600" progId="Equation.DSMT4">
                  <p:embed/>
                </p:oleObj>
              </mc:Choice>
              <mc:Fallback>
                <p:oleObj name="Equation" r:id="rId8" imgW="1549400" imgH="609600" progId="Equation.DSMT4">
                  <p:embed/>
                  <p:pic>
                    <p:nvPicPr>
                      <p:cNvPr id="317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5589588"/>
                        <a:ext cx="1549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700338" y="3573463"/>
          <a:ext cx="3100387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3644900" imgH="419100" progId="Equation.DSMT4">
                  <p:embed/>
                </p:oleObj>
              </mc:Choice>
              <mc:Fallback>
                <p:oleObj name="Equation" r:id="rId10" imgW="3644900" imgH="419100" progId="Equation.DSMT4">
                  <p:embed/>
                  <p:pic>
                    <p:nvPicPr>
                      <p:cNvPr id="317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573463"/>
                        <a:ext cx="3100387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6351588" y="3429000"/>
          <a:ext cx="2324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2324100" imgH="609600" progId="Equation.DSMT4">
                  <p:embed/>
                </p:oleObj>
              </mc:Choice>
              <mc:Fallback>
                <p:oleObj name="Equation" r:id="rId12" imgW="2324100" imgH="609600" progId="Equation.DSMT4">
                  <p:embed/>
                  <p:pic>
                    <p:nvPicPr>
                      <p:cNvPr id="317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1588" y="3429000"/>
                        <a:ext cx="2324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8503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pPr eaLnBrk="1" hangingPunct="1"/>
            <a:r>
              <a:rPr lang="en-CA"/>
              <a:t>III) n</a:t>
            </a:r>
            <a:r>
              <a:rPr lang="en-CA" baseline="30000"/>
              <a:t>th</a:t>
            </a:r>
            <a:r>
              <a:rPr lang="en-CA"/>
              <a:t> Root of a Number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24745"/>
            <a:ext cx="8064500" cy="7920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dirty="0"/>
              <a:t>Ex: Simplify each of the following without a calculator:</a:t>
            </a:r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/>
        </p:nvGraphicFramePr>
        <p:xfrm>
          <a:off x="684213" y="1628800"/>
          <a:ext cx="850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850531" imgH="609336" progId="Equation.DSMT4">
                  <p:embed/>
                </p:oleObj>
              </mc:Choice>
              <mc:Fallback>
                <p:oleObj name="Equation" r:id="rId4" imgW="850531" imgH="609336" progId="Equation.DSMT4">
                  <p:embed/>
                  <p:pic>
                    <p:nvPicPr>
                      <p:cNvPr id="614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28800"/>
                        <a:ext cx="850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5219700" y="1628800"/>
          <a:ext cx="1193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1193800" imgH="609600" progId="Equation.DSMT4">
                  <p:embed/>
                </p:oleObj>
              </mc:Choice>
              <mc:Fallback>
                <p:oleObj name="Equation" r:id="rId6" imgW="1193800" imgH="609600" progId="Equation.DSMT4">
                  <p:embed/>
                  <p:pic>
                    <p:nvPicPr>
                      <p:cNvPr id="614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1628800"/>
                        <a:ext cx="1193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11"/>
          <p:cNvGraphicFramePr>
            <a:graphicFrameLocks noChangeAspect="1"/>
          </p:cNvGraphicFramePr>
          <p:nvPr/>
        </p:nvGraphicFramePr>
        <p:xfrm>
          <a:off x="684213" y="4221088"/>
          <a:ext cx="1041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1040948" imgH="558558" progId="Equation.DSMT4">
                  <p:embed/>
                </p:oleObj>
              </mc:Choice>
              <mc:Fallback>
                <p:oleObj name="Equation" r:id="rId8" imgW="1040948" imgH="558558" progId="Equation.DSMT4">
                  <p:embed/>
                  <p:pic>
                    <p:nvPicPr>
                      <p:cNvPr id="6148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221088"/>
                        <a:ext cx="10414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12"/>
          <p:cNvGraphicFramePr>
            <a:graphicFrameLocks noChangeAspect="1"/>
          </p:cNvGraphicFramePr>
          <p:nvPr/>
        </p:nvGraphicFramePr>
        <p:xfrm>
          <a:off x="4793332" y="4077072"/>
          <a:ext cx="1866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866900" imgH="558800" progId="Equation.DSMT4">
                  <p:embed/>
                </p:oleObj>
              </mc:Choice>
              <mc:Fallback>
                <p:oleObj name="Equation" r:id="rId10" imgW="1866900" imgH="558800" progId="Equation.DSMT4">
                  <p:embed/>
                  <p:pic>
                    <p:nvPicPr>
                      <p:cNvPr id="614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332" y="4077072"/>
                        <a:ext cx="1866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2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594271" y="2454598"/>
          <a:ext cx="12414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3" imgW="1562040" imgH="774360" progId="Equation.DSMT4">
                  <p:embed/>
                </p:oleObj>
              </mc:Choice>
              <mc:Fallback>
                <p:oleObj name="Equation" r:id="rId13" imgW="1562040" imgH="774360" progId="Equation.DSMT4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71" y="2454598"/>
                        <a:ext cx="1241425" cy="614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24632" y="3212976"/>
          <a:ext cx="6350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5" imgW="647640" imgH="419040" progId="Equation.DSMT4">
                  <p:embed/>
                </p:oleObj>
              </mc:Choice>
              <mc:Fallback>
                <p:oleObj name="Equation" r:id="rId15" imgW="647640" imgH="419040" progId="Equation.DSMT4">
                  <p:embed/>
                  <p:pic>
                    <p:nvPicPr>
                      <p:cNvPr id="337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32" y="3212976"/>
                        <a:ext cx="635000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138738" y="2493144"/>
          <a:ext cx="151447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7" imgW="1904760" imgH="774360" progId="Equation.DSMT4">
                  <p:embed/>
                </p:oleObj>
              </mc:Choice>
              <mc:Fallback>
                <p:oleObj name="Equation" r:id="rId17" imgW="1904760" imgH="774360" progId="Equation.DSMT4">
                  <p:embed/>
                  <p:pic>
                    <p:nvPicPr>
                      <p:cNvPr id="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38" y="2493144"/>
                        <a:ext cx="1514475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5149850" y="3258319"/>
          <a:ext cx="9461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9" imgW="965160" imgH="406080" progId="Equation.DSMT4">
                  <p:embed/>
                </p:oleObj>
              </mc:Choice>
              <mc:Fallback>
                <p:oleObj name="Equation" r:id="rId19" imgW="965160" imgH="406080" progId="Equation.DSMT4">
                  <p:embed/>
                  <p:pic>
                    <p:nvPicPr>
                      <p:cNvPr id="12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9850" y="3258319"/>
                        <a:ext cx="9461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459780" y="4875213"/>
          <a:ext cx="12319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21" imgW="1549080" imgH="901440" progId="Equation.DSMT4">
                  <p:embed/>
                </p:oleObj>
              </mc:Choice>
              <mc:Fallback>
                <p:oleObj name="Equation" r:id="rId21" imgW="1549080" imgH="901440" progId="Equation.DSMT4">
                  <p:embed/>
                  <p:pic>
                    <p:nvPicPr>
                      <p:cNvPr id="1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80" y="4875213"/>
                        <a:ext cx="1231900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599232" y="5838850"/>
          <a:ext cx="6604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3" imgW="672840" imgH="406080" progId="Equation.DSMT4">
                  <p:embed/>
                </p:oleObj>
              </mc:Choice>
              <mc:Fallback>
                <p:oleObj name="Equation" r:id="rId23" imgW="672840" imgH="406080" progId="Equation.DSMT4">
                  <p:embed/>
                  <p:pic>
                    <p:nvPicPr>
                      <p:cNvPr id="1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232" y="5838850"/>
                        <a:ext cx="660400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4769966" y="4918075"/>
          <a:ext cx="17462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25" imgW="2197080" imgH="774360" progId="Equation.DSMT4">
                  <p:embed/>
                </p:oleObj>
              </mc:Choice>
              <mc:Fallback>
                <p:oleObj name="Equation" r:id="rId25" imgW="2197080" imgH="774360" progId="Equation.DSMT4">
                  <p:embed/>
                  <p:pic>
                    <p:nvPicPr>
                      <p:cNvPr id="1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9966" y="4918075"/>
                        <a:ext cx="1746250" cy="614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4827885" y="5898157"/>
          <a:ext cx="11842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27" imgW="1206360" imgH="419040" progId="Equation.DSMT4">
                  <p:embed/>
                </p:oleObj>
              </mc:Choice>
              <mc:Fallback>
                <p:oleObj name="Equation" r:id="rId27" imgW="1206360" imgH="419040" progId="Equation.DSMT4">
                  <p:embed/>
                  <p:pic>
                    <p:nvPicPr>
                      <p:cNvPr id="1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885" y="5898157"/>
                        <a:ext cx="118427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94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248972" cy="765175"/>
          </a:xfrm>
        </p:spPr>
        <p:txBody>
          <a:bodyPr>
            <a:normAutofit/>
          </a:bodyPr>
          <a:lstStyle/>
          <a:p>
            <a:r>
              <a:rPr lang="en-CA" dirty="0"/>
              <a:t>Practice: Simplify the following: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539750" y="1218505"/>
          <a:ext cx="1066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1066337" imgH="672808" progId="Equation.DSMT4">
                  <p:embed/>
                </p:oleObj>
              </mc:Choice>
              <mc:Fallback>
                <p:oleObj name="Equation" r:id="rId4" imgW="1066337" imgH="672808" progId="Equation.DSMT4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218505"/>
                        <a:ext cx="10668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708400" y="1193105"/>
          <a:ext cx="8636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6" imgW="863225" imgH="672808" progId="Equation.DSMT4">
                  <p:embed/>
                </p:oleObj>
              </mc:Choice>
              <mc:Fallback>
                <p:oleObj name="Equation" r:id="rId6" imgW="863225" imgH="672808" progId="Equation.DSMT4">
                  <p:embed/>
                  <p:pic>
                    <p:nvPicPr>
                      <p:cNvPr id="717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193105"/>
                        <a:ext cx="8636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6584950" y="1145480"/>
          <a:ext cx="1155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8" imgW="1155700" imgH="609600" progId="Equation.DSMT4">
                  <p:embed/>
                </p:oleObj>
              </mc:Choice>
              <mc:Fallback>
                <p:oleObj name="Equation" r:id="rId8" imgW="1155700" imgH="609600" progId="Equation.DSMT4">
                  <p:embed/>
                  <p:pic>
                    <p:nvPicPr>
                      <p:cNvPr id="717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950" y="1145480"/>
                        <a:ext cx="1155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7"/>
          <p:cNvGraphicFramePr>
            <a:graphicFrameLocks noChangeAspect="1"/>
          </p:cNvGraphicFramePr>
          <p:nvPr/>
        </p:nvGraphicFramePr>
        <p:xfrm>
          <a:off x="1619250" y="4076700"/>
          <a:ext cx="13208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0" imgW="1536700" imgH="927100" progId="Equation.DSMT4">
                  <p:embed/>
                </p:oleObj>
              </mc:Choice>
              <mc:Fallback>
                <p:oleObj name="Equation" r:id="rId10" imgW="1536700" imgH="927100" progId="Equation.DSMT4">
                  <p:embed/>
                  <p:pic>
                    <p:nvPicPr>
                      <p:cNvPr id="717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076700"/>
                        <a:ext cx="13208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8"/>
          <p:cNvGraphicFramePr>
            <a:graphicFrameLocks noChangeAspect="1"/>
          </p:cNvGraphicFramePr>
          <p:nvPr/>
        </p:nvGraphicFramePr>
        <p:xfrm>
          <a:off x="4859338" y="3860800"/>
          <a:ext cx="1800225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2" imgW="2209800" imgH="1308100" progId="Equation.DSMT4">
                  <p:embed/>
                </p:oleObj>
              </mc:Choice>
              <mc:Fallback>
                <p:oleObj name="Equation" r:id="rId12" imgW="2209800" imgH="1308100" progId="Equation.DSMT4">
                  <p:embed/>
                  <p:pic>
                    <p:nvPicPr>
                      <p:cNvPr id="717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860800"/>
                        <a:ext cx="1800225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9"/>
          <p:cNvGraphicFramePr>
            <a:graphicFrameLocks noChangeAspect="1"/>
          </p:cNvGraphicFramePr>
          <p:nvPr/>
        </p:nvGraphicFramePr>
        <p:xfrm>
          <a:off x="684213" y="1992759"/>
          <a:ext cx="1079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4" imgW="1358900" imgH="927100" progId="Equation.DSMT4">
                  <p:embed/>
                </p:oleObj>
              </mc:Choice>
              <mc:Fallback>
                <p:oleObj name="Equation" r:id="rId14" imgW="1358900" imgH="927100" progId="Equation.DSMT4">
                  <p:embed/>
                  <p:pic>
                    <p:nvPicPr>
                      <p:cNvPr id="307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92759"/>
                        <a:ext cx="1079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10"/>
          <p:cNvGraphicFramePr>
            <a:graphicFrameLocks noChangeAspect="1"/>
          </p:cNvGraphicFramePr>
          <p:nvPr/>
        </p:nvGraphicFramePr>
        <p:xfrm>
          <a:off x="484188" y="2873821"/>
          <a:ext cx="8477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6" imgW="863225" imgH="418918" progId="Equation.DSMT4">
                  <p:embed/>
                </p:oleObj>
              </mc:Choice>
              <mc:Fallback>
                <p:oleObj name="Equation" r:id="rId16" imgW="863225" imgH="418918" progId="Equation.DSMT4">
                  <p:embed/>
                  <p:pic>
                    <p:nvPicPr>
                      <p:cNvPr id="307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2873821"/>
                        <a:ext cx="84772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/>
          <p:cNvGraphicFramePr>
            <a:graphicFrameLocks noChangeAspect="1"/>
          </p:cNvGraphicFramePr>
          <p:nvPr/>
        </p:nvGraphicFramePr>
        <p:xfrm>
          <a:off x="3722688" y="1925638"/>
          <a:ext cx="908050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8" imgW="1143000" imgH="901440" progId="Equation.DSMT4">
                  <p:embed/>
                </p:oleObj>
              </mc:Choice>
              <mc:Fallback>
                <p:oleObj name="Equation" r:id="rId18" imgW="1143000" imgH="901440" progId="Equation.DSMT4">
                  <p:embed/>
                  <p:pic>
                    <p:nvPicPr>
                      <p:cNvPr id="1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1925638"/>
                        <a:ext cx="908050" cy="715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0"/>
          <p:cNvGraphicFramePr>
            <a:graphicFrameLocks noChangeAspect="1"/>
          </p:cNvGraphicFramePr>
          <p:nvPr/>
        </p:nvGraphicFramePr>
        <p:xfrm>
          <a:off x="3436491" y="2797894"/>
          <a:ext cx="8477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0" imgW="863225" imgH="418918" progId="Equation.DSMT4">
                  <p:embed/>
                </p:oleObj>
              </mc:Choice>
              <mc:Fallback>
                <p:oleObj name="Equation" r:id="rId20" imgW="863225" imgH="418918" progId="Equation.DSMT4">
                  <p:embed/>
                  <p:pic>
                    <p:nvPicPr>
                      <p:cNvPr id="1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491" y="2797894"/>
                        <a:ext cx="847725" cy="411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6548438" y="1905000"/>
          <a:ext cx="1160462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1" imgW="1460160" imgH="774360" progId="Equation.DSMT4">
                  <p:embed/>
                </p:oleObj>
              </mc:Choice>
              <mc:Fallback>
                <p:oleObj name="Equation" r:id="rId21" imgW="1460160" imgH="774360" progId="Equation.DSMT4">
                  <p:embed/>
                  <p:pic>
                    <p:nvPicPr>
                      <p:cNvPr id="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8" y="1905000"/>
                        <a:ext cx="1160462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/>
          <p:cNvGraphicFramePr>
            <a:graphicFrameLocks noChangeAspect="1"/>
          </p:cNvGraphicFramePr>
          <p:nvPr/>
        </p:nvGraphicFramePr>
        <p:xfrm>
          <a:off x="6480175" y="2732088"/>
          <a:ext cx="661988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3" imgW="672840" imgH="406080" progId="Equation.DSMT4">
                  <p:embed/>
                </p:oleObj>
              </mc:Choice>
              <mc:Fallback>
                <p:oleObj name="Equation" r:id="rId23" imgW="672840" imgH="406080" progId="Equation.DSMT4">
                  <p:embed/>
                  <p:pic>
                    <p:nvPicPr>
                      <p:cNvPr id="1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175" y="2732088"/>
                        <a:ext cx="661988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1647825" y="5149850"/>
          <a:ext cx="9890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25" imgW="1244520" imgH="774360" progId="Equation.DSMT4">
                  <p:embed/>
                </p:oleObj>
              </mc:Choice>
              <mc:Fallback>
                <p:oleObj name="Equation" r:id="rId25" imgW="1244520" imgH="774360" progId="Equation.DSMT4">
                  <p:embed/>
                  <p:pic>
                    <p:nvPicPr>
                      <p:cNvPr id="1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5149850"/>
                        <a:ext cx="989013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/>
        </p:nvGraphicFramePr>
        <p:xfrm>
          <a:off x="1397000" y="5970588"/>
          <a:ext cx="860425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27" imgW="876240" imgH="419040" progId="Equation.DSMT4">
                  <p:embed/>
                </p:oleObj>
              </mc:Choice>
              <mc:Fallback>
                <p:oleObj name="Equation" r:id="rId27" imgW="876240" imgH="419040" progId="Equation.DSMT4">
                  <p:embed/>
                  <p:pic>
                    <p:nvPicPr>
                      <p:cNvPr id="17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0" y="5970588"/>
                        <a:ext cx="860425" cy="411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4932040" y="5013176"/>
          <a:ext cx="1474788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29" imgW="1854000" imgH="1066680" progId="Equation.DSMT4">
                  <p:embed/>
                </p:oleObj>
              </mc:Choice>
              <mc:Fallback>
                <p:oleObj name="Equation" r:id="rId29" imgW="1854000" imgH="1066680" progId="Equation.DSMT4">
                  <p:embed/>
                  <p:pic>
                    <p:nvPicPr>
                      <p:cNvPr id="1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013176"/>
                        <a:ext cx="1474788" cy="847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4860032" y="5908947"/>
          <a:ext cx="1533525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31" imgW="1562040" imgH="774360" progId="Equation.DSMT4">
                  <p:embed/>
                </p:oleObj>
              </mc:Choice>
              <mc:Fallback>
                <p:oleObj name="Equation" r:id="rId31" imgW="1562040" imgH="774360" progId="Equation.DSMT4">
                  <p:embed/>
                  <p:pic>
                    <p:nvPicPr>
                      <p:cNvPr id="1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908947"/>
                        <a:ext cx="1533525" cy="760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6588224" y="6093296"/>
          <a:ext cx="6619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33" imgW="672840" imgH="419040" progId="Equation.DSMT4">
                  <p:embed/>
                </p:oleObj>
              </mc:Choice>
              <mc:Fallback>
                <p:oleObj name="Equation" r:id="rId33" imgW="672840" imgH="419040" progId="Equation.DSMT4">
                  <p:embed/>
                  <p:pic>
                    <p:nvPicPr>
                      <p:cNvPr id="2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6093296"/>
                        <a:ext cx="66198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5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547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496944" cy="99189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CA" sz="3600" dirty="0"/>
              <a:t>Ex: Given that the volume of a cube is 1728cm</a:t>
            </a:r>
            <a:r>
              <a:rPr lang="en-CA" sz="3600" baseline="30000" dirty="0"/>
              <a:t>3</a:t>
            </a:r>
            <a:r>
              <a:rPr lang="en-CA" sz="3600" dirty="0"/>
              <a:t>, find the length of each side</a:t>
            </a: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755650" y="2420938"/>
            <a:ext cx="1728788" cy="1584325"/>
          </a:xfrm>
          <a:prstGeom prst="cube">
            <a:avLst>
              <a:gd name="adj" fmla="val 29750"/>
            </a:avLst>
          </a:prstGeom>
          <a:solidFill>
            <a:schemeClr val="accent2">
              <a:alpha val="5294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4427538" y="2565400"/>
          <a:ext cx="2438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2438400" imgH="431800" progId="Equation.DSMT4">
                  <p:embed/>
                </p:oleObj>
              </mc:Choice>
              <mc:Fallback>
                <p:oleObj name="Equation" r:id="rId4" imgW="2438400" imgH="431800" progId="Equation.DSMT4">
                  <p:embed/>
                  <p:pic>
                    <p:nvPicPr>
                      <p:cNvPr id="33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565400"/>
                        <a:ext cx="2438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3062288" y="3284538"/>
          <a:ext cx="431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4318000" imgH="698500" progId="Equation.DSMT4">
                  <p:embed/>
                </p:oleObj>
              </mc:Choice>
              <mc:Fallback>
                <p:oleObj name="Equation" r:id="rId6" imgW="4318000" imgH="698500" progId="Equation.DSMT4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2288" y="3284538"/>
                        <a:ext cx="431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3260725" y="4076700"/>
          <a:ext cx="24638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2679700" imgH="520700" progId="Equation.DSMT4">
                  <p:embed/>
                </p:oleObj>
              </mc:Choice>
              <mc:Fallback>
                <p:oleObj name="Equation" r:id="rId8" imgW="2679700" imgH="520700" progId="Equation.DSMT4">
                  <p:embed/>
                  <p:pic>
                    <p:nvPicPr>
                      <p:cNvPr id="337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4076700"/>
                        <a:ext cx="2463800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3260725" y="4784725"/>
          <a:ext cx="26797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3492500" imgH="673100" progId="Equation.DSMT4">
                  <p:embed/>
                </p:oleObj>
              </mc:Choice>
              <mc:Fallback>
                <p:oleObj name="Equation" r:id="rId10" imgW="3492500" imgH="673100" progId="Equation.DSMT4">
                  <p:embed/>
                  <p:pic>
                    <p:nvPicPr>
                      <p:cNvPr id="33800" name="Object 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725" y="4784725"/>
                        <a:ext cx="26797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3822700" y="5530850"/>
          <a:ext cx="1828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1828800" imgH="419100" progId="Equation.DSMT4">
                  <p:embed/>
                </p:oleObj>
              </mc:Choice>
              <mc:Fallback>
                <p:oleObj name="Equation" r:id="rId12" imgW="1828800" imgH="419100" progId="Equation.DSMT4">
                  <p:embed/>
                  <p:pic>
                    <p:nvPicPr>
                      <p:cNvPr id="338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5530850"/>
                        <a:ext cx="1828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41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44760" y="274638"/>
            <a:ext cx="7467600" cy="562074"/>
          </a:xfrm>
        </p:spPr>
        <p:txBody>
          <a:bodyPr/>
          <a:lstStyle/>
          <a:p>
            <a:r>
              <a:rPr lang="en-CA" dirty="0"/>
              <a:t>III) Simplifying Radical Expressions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2771800" y="908720"/>
          <a:ext cx="27559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2755800" imgH="749160" progId="Equation.DSMT4">
                  <p:embed/>
                </p:oleObj>
              </mc:Choice>
              <mc:Fallback>
                <p:oleObj name="Equation" r:id="rId4" imgW="2755800" imgH="749160" progId="Equation.DSMT4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908720"/>
                        <a:ext cx="27559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611560" y="1124744"/>
          <a:ext cx="1739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739880" imgH="406080" progId="Equation.DSMT4">
                  <p:embed/>
                </p:oleObj>
              </mc:Choice>
              <mc:Fallback>
                <p:oleObj name="Equation" r:id="rId6" imgW="1739880" imgH="406080" progId="Equation.DSMT4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124744"/>
                        <a:ext cx="17399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395536" y="1914153"/>
          <a:ext cx="4568825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5359320" imgH="1015920" progId="Equation.DSMT4">
                  <p:embed/>
                </p:oleObj>
              </mc:Choice>
              <mc:Fallback>
                <p:oleObj name="Equation" r:id="rId8" imgW="5359320" imgH="1015920" progId="Equation.DSMT4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914153"/>
                        <a:ext cx="4568825" cy="86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330450" y="2938463"/>
          <a:ext cx="24892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2489040" imgH="838080" progId="Equation.DSMT4">
                  <p:embed/>
                </p:oleObj>
              </mc:Choice>
              <mc:Fallback>
                <p:oleObj name="Equation" r:id="rId10" imgW="2489040" imgH="838080" progId="Equation.DSMT4">
                  <p:embed/>
                  <p:pic>
                    <p:nvPicPr>
                      <p:cNvPr id="143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2938463"/>
                        <a:ext cx="24892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268736" y="3852863"/>
          <a:ext cx="1727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218960" imgH="609480" progId="Equation.DSMT4">
                  <p:embed/>
                </p:oleObj>
              </mc:Choice>
              <mc:Fallback>
                <p:oleObj name="Equation" r:id="rId12" imgW="1218960" imgH="609480" progId="Equation.DSMT4">
                  <p:embed/>
                  <p:pic>
                    <p:nvPicPr>
                      <p:cNvPr id="143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736" y="3852863"/>
                        <a:ext cx="1727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4244975" y="3789040"/>
          <a:ext cx="13747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876240" imgH="622080" progId="Equation.DSMT4">
                  <p:embed/>
                </p:oleObj>
              </mc:Choice>
              <mc:Fallback>
                <p:oleObj name="Equation" r:id="rId14" imgW="876240" imgH="622080" progId="Equation.DSMT4">
                  <p:embed/>
                  <p:pic>
                    <p:nvPicPr>
                      <p:cNvPr id="1434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975" y="3789040"/>
                        <a:ext cx="1374775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5940152" y="3933056"/>
          <a:ext cx="1374775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Equation" r:id="rId16" imgW="876240" imgH="520560" progId="Equation.DSMT4">
                  <p:embed/>
                </p:oleObj>
              </mc:Choice>
              <mc:Fallback>
                <p:oleObj name="Equation" r:id="rId16" imgW="876240" imgH="520560" progId="Equation.DSMT4">
                  <p:embed/>
                  <p:pic>
                    <p:nvPicPr>
                      <p:cNvPr id="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3933056"/>
                        <a:ext cx="1374775" cy="817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8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/>
              <a:t>Practice: Simplify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39552" y="1052736"/>
          <a:ext cx="16573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1968480" imgH="888840" progId="Equation.DSMT4">
                  <p:embed/>
                </p:oleObj>
              </mc:Choice>
              <mc:Fallback>
                <p:oleObj name="Equation" r:id="rId4" imgW="1968480" imgH="888840" progId="Equation.DSMT4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052736"/>
                        <a:ext cx="165735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067944" y="980728"/>
          <a:ext cx="201612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2552400" imgH="1015920" progId="Equation.DSMT4">
                  <p:embed/>
                </p:oleObj>
              </mc:Choice>
              <mc:Fallback>
                <p:oleObj name="Equation" r:id="rId6" imgW="2552400" imgH="1015920" progId="Equation.DSMT4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980728"/>
                        <a:ext cx="2016125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539552" y="3356992"/>
          <a:ext cx="2016596" cy="124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8" imgW="2298600" imgH="1422360" progId="Equation.DSMT4">
                  <p:embed/>
                </p:oleObj>
              </mc:Choice>
              <mc:Fallback>
                <p:oleObj name="Equation" r:id="rId8" imgW="2298600" imgH="1422360" progId="Equation.DSMT4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356992"/>
                        <a:ext cx="2016596" cy="124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671934" y="1988840"/>
          <a:ext cx="94773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10" imgW="1193760" imgH="609480" progId="Equation.DSMT4">
                  <p:embed/>
                </p:oleObj>
              </mc:Choice>
              <mc:Fallback>
                <p:oleObj name="Equation" r:id="rId10" imgW="1193760" imgH="609480" progId="Equation.DSMT4">
                  <p:embed/>
                  <p:pic>
                    <p:nvPicPr>
                      <p:cNvPr id="1434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34" y="1988840"/>
                        <a:ext cx="947738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611560" y="2492896"/>
          <a:ext cx="86042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2" imgW="876240" imgH="609480" progId="Equation.DSMT4">
                  <p:embed/>
                </p:oleObj>
              </mc:Choice>
              <mc:Fallback>
                <p:oleObj name="Equation" r:id="rId12" imgW="876240" imgH="609480" progId="Equation.DSMT4">
                  <p:embed/>
                  <p:pic>
                    <p:nvPicPr>
                      <p:cNvPr id="1434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492896"/>
                        <a:ext cx="860425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4046538" y="1989138"/>
          <a:ext cx="9683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14" imgW="1218960" imgH="609480" progId="Equation.DSMT4">
                  <p:embed/>
                </p:oleObj>
              </mc:Choice>
              <mc:Fallback>
                <p:oleObj name="Equation" r:id="rId14" imgW="1218960" imgH="609480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538" y="1989138"/>
                        <a:ext cx="968375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4002088" y="2703389"/>
          <a:ext cx="84772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16" imgW="863280" imgH="520560" progId="Equation.DSMT4">
                  <p:embed/>
                </p:oleObj>
              </mc:Choice>
              <mc:Fallback>
                <p:oleObj name="Equation" r:id="rId16" imgW="863280" imgH="520560" progId="Equation.DSMT4">
                  <p:embed/>
                  <p:pic>
                    <p:nvPicPr>
                      <p:cNvPr id="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2703389"/>
                        <a:ext cx="84772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755576" y="4678363"/>
          <a:ext cx="11699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5" name="Equation" r:id="rId18" imgW="1473120" imgH="1104840" progId="Equation.DSMT4">
                  <p:embed/>
                </p:oleObj>
              </mc:Choice>
              <mc:Fallback>
                <p:oleObj name="Equation" r:id="rId18" imgW="1473120" imgH="1104840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678363"/>
                        <a:ext cx="1169987" cy="877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756643" y="5712420"/>
          <a:ext cx="935037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20" imgW="952200" imgH="609480" progId="Equation.DSMT4">
                  <p:embed/>
                </p:oleObj>
              </mc:Choice>
              <mc:Fallback>
                <p:oleObj name="Equation" r:id="rId20" imgW="952200" imgH="609480" progId="Equation.DSMT4">
                  <p:embed/>
                  <p:pic>
                    <p:nvPicPr>
                      <p:cNvPr id="1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643" y="5712420"/>
                        <a:ext cx="935037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2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271704"/>
            <a:ext cx="8075240" cy="6870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Challenge: Solve for “k”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1640" y="1258093"/>
            <a:ext cx="2121377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757931"/>
              </p:ext>
            </p:extLst>
          </p:nvPr>
        </p:nvGraphicFramePr>
        <p:xfrm>
          <a:off x="539552" y="692696"/>
          <a:ext cx="54959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4" imgW="1511280" imgH="457200" progId="Equation.DSMT4">
                  <p:embed/>
                </p:oleObj>
              </mc:Choice>
              <mc:Fallback>
                <p:oleObj name="Equation" r:id="rId4" imgW="1511280" imgH="457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692696"/>
                        <a:ext cx="5495925" cy="1676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3538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</a:t>
            </a:r>
            <a:r>
              <a:rPr lang="en-CA"/>
              <a:t>: Assignment 2.3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93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366291" y="175449"/>
            <a:ext cx="7158037" cy="805279"/>
          </a:xfrm>
        </p:spPr>
        <p:txBody>
          <a:bodyPr/>
          <a:lstStyle/>
          <a:p>
            <a:pPr eaLnBrk="1" hangingPunct="1"/>
            <a:r>
              <a:rPr lang="en-CA"/>
              <a:t>I) Squares and Cubes</a:t>
            </a:r>
          </a:p>
        </p:txBody>
      </p:sp>
      <p:graphicFrame>
        <p:nvGraphicFramePr>
          <p:cNvPr id="22546" name="Object 1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04298122"/>
              </p:ext>
            </p:extLst>
          </p:nvPr>
        </p:nvGraphicFramePr>
        <p:xfrm>
          <a:off x="3860478" y="1672431"/>
          <a:ext cx="27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279279" imgH="406224" progId="Equation.DSMT4">
                  <p:embed/>
                </p:oleObj>
              </mc:Choice>
              <mc:Fallback>
                <p:oleObj name="Equation" r:id="rId4" imgW="279279" imgH="406224" progId="Equation.DSMT4">
                  <p:embed/>
                  <p:pic>
                    <p:nvPicPr>
                      <p:cNvPr id="22546" name="Object 1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478" y="1672431"/>
                        <a:ext cx="27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8" name="Object 2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360510563"/>
              </p:ext>
            </p:extLst>
          </p:nvPr>
        </p:nvGraphicFramePr>
        <p:xfrm>
          <a:off x="6803703" y="1672431"/>
          <a:ext cx="2333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41195" imgH="418918" progId="Equation.DSMT4">
                  <p:embed/>
                </p:oleObj>
              </mc:Choice>
              <mc:Fallback>
                <p:oleObj name="Equation" r:id="rId6" imgW="241195" imgH="418918" progId="Equation.DSMT4">
                  <p:embed/>
                  <p:pic>
                    <p:nvPicPr>
                      <p:cNvPr id="22548" name="Object 2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3703" y="1672431"/>
                        <a:ext cx="2333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0" name="Object 2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652501792"/>
              </p:ext>
            </p:extLst>
          </p:nvPr>
        </p:nvGraphicFramePr>
        <p:xfrm>
          <a:off x="3881116" y="2248694"/>
          <a:ext cx="25876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266584" imgH="418918" progId="Equation.DSMT4">
                  <p:embed/>
                </p:oleObj>
              </mc:Choice>
              <mc:Fallback>
                <p:oleObj name="Equation" r:id="rId8" imgW="266584" imgH="418918" progId="Equation.DSMT4">
                  <p:embed/>
                  <p:pic>
                    <p:nvPicPr>
                      <p:cNvPr id="22550" name="Object 2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116" y="2248694"/>
                        <a:ext cx="25876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6944773"/>
              </p:ext>
            </p:extLst>
          </p:nvPr>
        </p:nvGraphicFramePr>
        <p:xfrm>
          <a:off x="323528" y="1124744"/>
          <a:ext cx="165576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698500" imgH="190500" progId="Equation.DSMT4">
                  <p:embed/>
                </p:oleObj>
              </mc:Choice>
              <mc:Fallback>
                <p:oleObj name="Equation" r:id="rId10" imgW="698500" imgH="190500" progId="Equation.DSMT4">
                  <p:embed/>
                  <p:pic>
                    <p:nvPicPr>
                      <p:cNvPr id="225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124744"/>
                        <a:ext cx="165576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555974"/>
              </p:ext>
            </p:extLst>
          </p:nvPr>
        </p:nvGraphicFramePr>
        <p:xfrm>
          <a:off x="3347716" y="1143794"/>
          <a:ext cx="1465262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685800" imgH="228600" progId="Equation.DSMT4">
                  <p:embed/>
                </p:oleObj>
              </mc:Choice>
              <mc:Fallback>
                <p:oleObj name="Equation" r:id="rId12" imgW="685800" imgH="228600" progId="Equation.DSMT4">
                  <p:embed/>
                  <p:pic>
                    <p:nvPicPr>
                      <p:cNvPr id="225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716" y="1143794"/>
                        <a:ext cx="1465262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3020578"/>
              </p:ext>
            </p:extLst>
          </p:nvPr>
        </p:nvGraphicFramePr>
        <p:xfrm>
          <a:off x="6443341" y="1143794"/>
          <a:ext cx="12255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45863" imgH="190417" progId="Equation.DSMT4">
                  <p:embed/>
                </p:oleObj>
              </mc:Choice>
              <mc:Fallback>
                <p:oleObj name="Equation" r:id="rId14" imgW="545863" imgH="190417" progId="Equation.DSMT4">
                  <p:embed/>
                  <p:pic>
                    <p:nvPicPr>
                      <p:cNvPr id="2253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341" y="1143794"/>
                        <a:ext cx="1225550" cy="42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041710"/>
              </p:ext>
            </p:extLst>
          </p:nvPr>
        </p:nvGraphicFramePr>
        <p:xfrm>
          <a:off x="826766" y="1575594"/>
          <a:ext cx="395287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139579" imgH="177646" progId="Equation.DSMT4">
                  <p:embed/>
                </p:oleObj>
              </mc:Choice>
              <mc:Fallback>
                <p:oleObj name="Equation" r:id="rId16" imgW="139579" imgH="177646" progId="Equation.DSMT4">
                  <p:embed/>
                  <p:pic>
                    <p:nvPicPr>
                      <p:cNvPr id="225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766" y="1575594"/>
                        <a:ext cx="395287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086964"/>
              </p:ext>
            </p:extLst>
          </p:nvPr>
        </p:nvGraphicFramePr>
        <p:xfrm>
          <a:off x="899791" y="2223294"/>
          <a:ext cx="24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241195" imgH="418918" progId="Equation.DSMT4">
                  <p:embed/>
                </p:oleObj>
              </mc:Choice>
              <mc:Fallback>
                <p:oleObj name="Equation" r:id="rId18" imgW="241195" imgH="418918" progId="Equation.DSMT4">
                  <p:embed/>
                  <p:pic>
                    <p:nvPicPr>
                      <p:cNvPr id="225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791" y="2223294"/>
                        <a:ext cx="24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911145"/>
              </p:ext>
            </p:extLst>
          </p:nvPr>
        </p:nvGraphicFramePr>
        <p:xfrm>
          <a:off x="907728" y="2753519"/>
          <a:ext cx="27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279279" imgH="406224" progId="Equation.DSMT4">
                  <p:embed/>
                </p:oleObj>
              </mc:Choice>
              <mc:Fallback>
                <p:oleObj name="Equation" r:id="rId20" imgW="279279" imgH="406224" progId="Equation.DSMT4">
                  <p:embed/>
                  <p:pic>
                    <p:nvPicPr>
                      <p:cNvPr id="2254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728" y="2753519"/>
                        <a:ext cx="27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2" name="Object 24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57322777"/>
              </p:ext>
            </p:extLst>
          </p:nvPr>
        </p:nvGraphicFramePr>
        <p:xfrm>
          <a:off x="6732266" y="2223294"/>
          <a:ext cx="49530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1" imgW="545863" imgH="418918" progId="Equation.DSMT4">
                  <p:embed/>
                </p:oleObj>
              </mc:Choice>
              <mc:Fallback>
                <p:oleObj name="Equation" r:id="rId21" imgW="545863" imgH="418918" progId="Equation.DSMT4">
                  <p:embed/>
                  <p:pic>
                    <p:nvPicPr>
                      <p:cNvPr id="22552" name="Object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66" y="2223294"/>
                        <a:ext cx="49530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7571074"/>
              </p:ext>
            </p:extLst>
          </p:nvPr>
        </p:nvGraphicFramePr>
        <p:xfrm>
          <a:off x="933128" y="3304381"/>
          <a:ext cx="25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3" imgW="253780" imgH="406048" progId="Equation.DSMT4">
                  <p:embed/>
                </p:oleObj>
              </mc:Choice>
              <mc:Fallback>
                <p:oleObj name="Equation" r:id="rId23" imgW="253780" imgH="406048" progId="Equation.DSMT4">
                  <p:embed/>
                  <p:pic>
                    <p:nvPicPr>
                      <p:cNvPr id="225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128" y="3304381"/>
                        <a:ext cx="254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445753"/>
              </p:ext>
            </p:extLst>
          </p:nvPr>
        </p:nvGraphicFramePr>
        <p:xfrm>
          <a:off x="920428" y="3801269"/>
          <a:ext cx="266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5" imgW="266584" imgH="418918" progId="Equation.DSMT4">
                  <p:embed/>
                </p:oleObj>
              </mc:Choice>
              <mc:Fallback>
                <p:oleObj name="Equation" r:id="rId25" imgW="266584" imgH="418918" progId="Equation.DSMT4">
                  <p:embed/>
                  <p:pic>
                    <p:nvPicPr>
                      <p:cNvPr id="2255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428" y="3801269"/>
                        <a:ext cx="266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185334"/>
              </p:ext>
            </p:extLst>
          </p:nvPr>
        </p:nvGraphicFramePr>
        <p:xfrm>
          <a:off x="907728" y="4409281"/>
          <a:ext cx="279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7" imgW="279279" imgH="406224" progId="Equation.DSMT4">
                  <p:embed/>
                </p:oleObj>
              </mc:Choice>
              <mc:Fallback>
                <p:oleObj name="Equation" r:id="rId27" imgW="279279" imgH="406224" progId="Equation.DSMT4">
                  <p:embed/>
                  <p:pic>
                    <p:nvPicPr>
                      <p:cNvPr id="2255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7728" y="4409281"/>
                        <a:ext cx="279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1176373"/>
              </p:ext>
            </p:extLst>
          </p:nvPr>
        </p:nvGraphicFramePr>
        <p:xfrm>
          <a:off x="899791" y="5404644"/>
          <a:ext cx="266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29" imgW="266584" imgH="418918" progId="Equation.DSMT4">
                  <p:embed/>
                </p:oleObj>
              </mc:Choice>
              <mc:Fallback>
                <p:oleObj name="Equation" r:id="rId29" imgW="266584" imgH="418918" progId="Equation.DSMT4">
                  <p:embed/>
                  <p:pic>
                    <p:nvPicPr>
                      <p:cNvPr id="2255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791" y="5404644"/>
                        <a:ext cx="266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64312"/>
              </p:ext>
            </p:extLst>
          </p:nvPr>
        </p:nvGraphicFramePr>
        <p:xfrm>
          <a:off x="899791" y="4828381"/>
          <a:ext cx="24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1" imgW="241195" imgH="418918" progId="Equation.DSMT4">
                  <p:embed/>
                </p:oleObj>
              </mc:Choice>
              <mc:Fallback>
                <p:oleObj name="Equation" r:id="rId31" imgW="241195" imgH="418918" progId="Equation.DSMT4">
                  <p:embed/>
                  <p:pic>
                    <p:nvPicPr>
                      <p:cNvPr id="2255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791" y="4828381"/>
                        <a:ext cx="24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5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57749"/>
              </p:ext>
            </p:extLst>
          </p:nvPr>
        </p:nvGraphicFramePr>
        <p:xfrm>
          <a:off x="3779516" y="2728119"/>
          <a:ext cx="482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3" imgW="482391" imgH="418918" progId="Equation.DSMT4">
                  <p:embed/>
                </p:oleObj>
              </mc:Choice>
              <mc:Fallback>
                <p:oleObj name="Equation" r:id="rId33" imgW="482391" imgH="418918" progId="Equation.DSMT4">
                  <p:embed/>
                  <p:pic>
                    <p:nvPicPr>
                      <p:cNvPr id="2255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516" y="2728119"/>
                        <a:ext cx="4826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20764"/>
              </p:ext>
            </p:extLst>
          </p:nvPr>
        </p:nvGraphicFramePr>
        <p:xfrm>
          <a:off x="3763641" y="3736181"/>
          <a:ext cx="52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5" imgW="520700" imgH="419100" progId="Equation.DSMT4">
                  <p:embed/>
                </p:oleObj>
              </mc:Choice>
              <mc:Fallback>
                <p:oleObj name="Equation" r:id="rId35" imgW="520700" imgH="419100" progId="Equation.DSMT4">
                  <p:embed/>
                  <p:pic>
                    <p:nvPicPr>
                      <p:cNvPr id="2256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641" y="3736181"/>
                        <a:ext cx="52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33030"/>
              </p:ext>
            </p:extLst>
          </p:nvPr>
        </p:nvGraphicFramePr>
        <p:xfrm>
          <a:off x="3779516" y="3231356"/>
          <a:ext cx="52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37" imgW="520700" imgH="419100" progId="Equation.DSMT4">
                  <p:embed/>
                </p:oleObj>
              </mc:Choice>
              <mc:Fallback>
                <p:oleObj name="Equation" r:id="rId37" imgW="520700" imgH="419100" progId="Equation.DSMT4">
                  <p:embed/>
                  <p:pic>
                    <p:nvPicPr>
                      <p:cNvPr id="2256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516" y="3231356"/>
                        <a:ext cx="52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2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8629670"/>
              </p:ext>
            </p:extLst>
          </p:nvPr>
        </p:nvGraphicFramePr>
        <p:xfrm>
          <a:off x="3779516" y="4312444"/>
          <a:ext cx="53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9" imgW="533169" imgH="418918" progId="Equation.DSMT4">
                  <p:embed/>
                </p:oleObj>
              </mc:Choice>
              <mc:Fallback>
                <p:oleObj name="Equation" r:id="rId39" imgW="533169" imgH="418918" progId="Equation.DSMT4">
                  <p:embed/>
                  <p:pic>
                    <p:nvPicPr>
                      <p:cNvPr id="2256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516" y="4312444"/>
                        <a:ext cx="533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352515"/>
              </p:ext>
            </p:extLst>
          </p:nvPr>
        </p:nvGraphicFramePr>
        <p:xfrm>
          <a:off x="3779516" y="5333206"/>
          <a:ext cx="469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41" imgW="469900" imgH="419100" progId="Equation.DSMT4">
                  <p:embed/>
                </p:oleObj>
              </mc:Choice>
              <mc:Fallback>
                <p:oleObj name="Equation" r:id="rId41" imgW="469900" imgH="419100" progId="Equation.DSMT4">
                  <p:embed/>
                  <p:pic>
                    <p:nvPicPr>
                      <p:cNvPr id="2256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516" y="5333206"/>
                        <a:ext cx="469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942770"/>
              </p:ext>
            </p:extLst>
          </p:nvPr>
        </p:nvGraphicFramePr>
        <p:xfrm>
          <a:off x="3763641" y="4815681"/>
          <a:ext cx="52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43" imgW="520700" imgH="419100" progId="Equation.DSMT4">
                  <p:embed/>
                </p:oleObj>
              </mc:Choice>
              <mc:Fallback>
                <p:oleObj name="Equation" r:id="rId43" imgW="520700" imgH="419100" progId="Equation.DSMT4">
                  <p:embed/>
                  <p:pic>
                    <p:nvPicPr>
                      <p:cNvPr id="2256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641" y="4815681"/>
                        <a:ext cx="52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907575"/>
              </p:ext>
            </p:extLst>
          </p:nvPr>
        </p:nvGraphicFramePr>
        <p:xfrm>
          <a:off x="6714803" y="2740819"/>
          <a:ext cx="520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45" imgW="520700" imgH="419100" progId="Equation.DSMT4">
                  <p:embed/>
                </p:oleObj>
              </mc:Choice>
              <mc:Fallback>
                <p:oleObj name="Equation" r:id="rId45" imgW="520700" imgH="419100" progId="Equation.DSMT4">
                  <p:embed/>
                  <p:pic>
                    <p:nvPicPr>
                      <p:cNvPr id="22565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803" y="2740819"/>
                        <a:ext cx="520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783855"/>
              </p:ext>
            </p:extLst>
          </p:nvPr>
        </p:nvGraphicFramePr>
        <p:xfrm>
          <a:off x="6584628" y="3231356"/>
          <a:ext cx="7239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47" imgW="723586" imgH="418918" progId="Equation.DSMT4">
                  <p:embed/>
                </p:oleObj>
              </mc:Choice>
              <mc:Fallback>
                <p:oleObj name="Equation" r:id="rId47" imgW="723586" imgH="418918" progId="Equation.DSMT4">
                  <p:embed/>
                  <p:pic>
                    <p:nvPicPr>
                      <p:cNvPr id="2256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4628" y="3231356"/>
                        <a:ext cx="7239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216847"/>
              </p:ext>
            </p:extLst>
          </p:nvPr>
        </p:nvGraphicFramePr>
        <p:xfrm>
          <a:off x="6516366" y="3736181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49" imgW="787400" imgH="419100" progId="Equation.DSMT4">
                  <p:embed/>
                </p:oleObj>
              </mc:Choice>
              <mc:Fallback>
                <p:oleObj name="Equation" r:id="rId49" imgW="787400" imgH="419100" progId="Equation.DSMT4">
                  <p:embed/>
                  <p:pic>
                    <p:nvPicPr>
                      <p:cNvPr id="2256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366" y="3736181"/>
                        <a:ext cx="787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70278"/>
              </p:ext>
            </p:extLst>
          </p:nvPr>
        </p:nvGraphicFramePr>
        <p:xfrm>
          <a:off x="6559228" y="4252119"/>
          <a:ext cx="749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51" imgW="749300" imgH="419100" progId="Equation.DSMT4">
                  <p:embed/>
                </p:oleObj>
              </mc:Choice>
              <mc:Fallback>
                <p:oleObj name="Equation" r:id="rId51" imgW="749300" imgH="419100" progId="Equation.DSMT4">
                  <p:embed/>
                  <p:pic>
                    <p:nvPicPr>
                      <p:cNvPr id="22568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9228" y="4252119"/>
                        <a:ext cx="749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6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36528"/>
              </p:ext>
            </p:extLst>
          </p:nvPr>
        </p:nvGraphicFramePr>
        <p:xfrm>
          <a:off x="6533828" y="5333206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3" imgW="774364" imgH="418918" progId="Equation.DSMT4">
                  <p:embed/>
                </p:oleObj>
              </mc:Choice>
              <mc:Fallback>
                <p:oleObj name="Equation" r:id="rId53" imgW="774364" imgH="418918" progId="Equation.DSMT4">
                  <p:embed/>
                  <p:pic>
                    <p:nvPicPr>
                      <p:cNvPr id="22569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828" y="5333206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494305"/>
              </p:ext>
            </p:extLst>
          </p:nvPr>
        </p:nvGraphicFramePr>
        <p:xfrm>
          <a:off x="6533828" y="4744244"/>
          <a:ext cx="774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55" imgW="774364" imgH="418918" progId="Equation.DSMT4">
                  <p:embed/>
                </p:oleObj>
              </mc:Choice>
              <mc:Fallback>
                <p:oleObj name="Equation" r:id="rId55" imgW="774364" imgH="418918" progId="Equation.DSMT4">
                  <p:embed/>
                  <p:pic>
                    <p:nvPicPr>
                      <p:cNvPr id="2257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3828" y="4744244"/>
                        <a:ext cx="7747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1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303975"/>
              </p:ext>
            </p:extLst>
          </p:nvPr>
        </p:nvGraphicFramePr>
        <p:xfrm>
          <a:off x="2446016" y="1647031"/>
          <a:ext cx="13335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57" imgW="1332921" imgH="406224" progId="Equation.DSMT4">
                  <p:embed/>
                </p:oleObj>
              </mc:Choice>
              <mc:Fallback>
                <p:oleObj name="Equation" r:id="rId57" imgW="1332921" imgH="406224" progId="Equation.DSMT4">
                  <p:embed/>
                  <p:pic>
                    <p:nvPicPr>
                      <p:cNvPr id="2257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6016" y="1647031"/>
                        <a:ext cx="13335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2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5052744"/>
              </p:ext>
            </p:extLst>
          </p:nvPr>
        </p:nvGraphicFramePr>
        <p:xfrm>
          <a:off x="4751066" y="1647031"/>
          <a:ext cx="1981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9" imgW="1981200" imgH="406400" progId="Equation.DSMT4">
                  <p:embed/>
                </p:oleObj>
              </mc:Choice>
              <mc:Fallback>
                <p:oleObj name="Equation" r:id="rId59" imgW="1981200" imgH="406400" progId="Equation.DSMT4">
                  <p:embed/>
                  <p:pic>
                    <p:nvPicPr>
                      <p:cNvPr id="2257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1066" y="1647031"/>
                        <a:ext cx="1981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61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18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5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22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20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/>
              <a:t>I) Revisit: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3154387" y="1052736"/>
          <a:ext cx="17145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714320" imgH="1396800" progId="Equation.DSMT4">
                  <p:embed/>
                </p:oleObj>
              </mc:Choice>
              <mc:Fallback>
                <p:oleObj name="Equation" r:id="rId4" imgW="1714320" imgH="1396800" progId="Equation.DSMT4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4387" y="1052736"/>
                        <a:ext cx="1714500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6106492" y="1052736"/>
          <a:ext cx="19939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993680" imgH="1396800" progId="Equation.DSMT4">
                  <p:embed/>
                </p:oleObj>
              </mc:Choice>
              <mc:Fallback>
                <p:oleObj name="Equation" r:id="rId6" imgW="1993680" imgH="1396800" progId="Equation.DSMT4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6492" y="1052736"/>
                        <a:ext cx="1993900" cy="139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39452" y="1052736"/>
          <a:ext cx="1384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1384200" imgH="749160" progId="Equation.DSMT4">
                  <p:embed/>
                </p:oleObj>
              </mc:Choice>
              <mc:Fallback>
                <p:oleObj name="Equation" r:id="rId8" imgW="1384200" imgH="749160" progId="Equation.DSMT4">
                  <p:embed/>
                  <p:pic>
                    <p:nvPicPr>
                      <p:cNvPr id="61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52" y="1052736"/>
                        <a:ext cx="13843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39452" y="2998564"/>
          <a:ext cx="22987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2298600" imgH="1625400" progId="Equation.DSMT4">
                  <p:embed/>
                </p:oleObj>
              </mc:Choice>
              <mc:Fallback>
                <p:oleObj name="Equation" r:id="rId10" imgW="2298600" imgH="1625400" progId="Equation.DSMT4">
                  <p:embed/>
                  <p:pic>
                    <p:nvPicPr>
                      <p:cNvPr id="61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52" y="2998564"/>
                        <a:ext cx="22987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347740" y="2998564"/>
          <a:ext cx="2654300" cy="165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2654280" imgH="1650960" progId="Equation.DSMT4">
                  <p:embed/>
                </p:oleObj>
              </mc:Choice>
              <mc:Fallback>
                <p:oleObj name="Equation" r:id="rId12" imgW="2654280" imgH="1650960" progId="Equation.DSMT4">
                  <p:embed/>
                  <p:pic>
                    <p:nvPicPr>
                      <p:cNvPr id="61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740" y="2998564"/>
                        <a:ext cx="2654300" cy="165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79512" y="5055567"/>
            <a:ext cx="86045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dirty="0"/>
              <a:t>Note: With all these rules, the Exponents are Integers!  </a:t>
            </a:r>
            <a:br>
              <a:rPr lang="en-CA" sz="2400" dirty="0"/>
            </a:br>
            <a:r>
              <a:rPr lang="en-CA" sz="2400" dirty="0" err="1"/>
              <a:t>Ie</a:t>
            </a:r>
            <a:r>
              <a:rPr lang="en-CA" sz="2400" dirty="0"/>
              <a:t>: -1, -2, -3, -4, 0, 1, 2, ,3 ,4 ,……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4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Fractional Exponents: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08720"/>
            <a:ext cx="8219256" cy="1756792"/>
          </a:xfrm>
        </p:spPr>
        <p:txBody>
          <a:bodyPr/>
          <a:lstStyle/>
          <a:p>
            <a:r>
              <a:rPr lang="en-CA" dirty="0"/>
              <a:t>When dealing with fractional exponents, the exponent is a fraction</a:t>
            </a:r>
          </a:p>
          <a:p>
            <a:r>
              <a:rPr lang="en-CA" dirty="0"/>
              <a:t>The denominator indicates the ‘n</a:t>
            </a:r>
            <a:r>
              <a:rPr lang="en-CA" baseline="30000" dirty="0"/>
              <a:t>th</a:t>
            </a:r>
            <a:r>
              <a:rPr lang="en-CA" dirty="0"/>
              <a:t>’ for the base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87624" y="2336676"/>
          <a:ext cx="1879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879560" imgH="876240" progId="Equation.DSMT4">
                  <p:embed/>
                </p:oleObj>
              </mc:Choice>
              <mc:Fallback>
                <p:oleObj name="Equation" r:id="rId4" imgW="1879560" imgH="876240" progId="Equation.DSMT4">
                  <p:embed/>
                  <p:pic>
                    <p:nvPicPr>
                      <p:cNvPr id="1536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336676"/>
                        <a:ext cx="18796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924424" y="2420888"/>
          <a:ext cx="86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863280" imgH="609480" progId="Equation.DSMT4">
                  <p:embed/>
                </p:oleObj>
              </mc:Choice>
              <mc:Fallback>
                <p:oleObj name="Equation" r:id="rId6" imgW="863280" imgH="609480" progId="Equation.DSMT4">
                  <p:embed/>
                  <p:pic>
                    <p:nvPicPr>
                      <p:cNvPr id="1536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424" y="2420888"/>
                        <a:ext cx="863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4945112" y="2492896"/>
          <a:ext cx="63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634680" imgH="609480" progId="Equation.DSMT4">
                  <p:embed/>
                </p:oleObj>
              </mc:Choice>
              <mc:Fallback>
                <p:oleObj name="Equation" r:id="rId8" imgW="634680" imgH="609480" progId="Equation.DSMT4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112" y="2492896"/>
                        <a:ext cx="635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5830416" y="2636912"/>
          <a:ext cx="6858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685800" imgH="393480" progId="Equation.DSMT4">
                  <p:embed/>
                </p:oleObj>
              </mc:Choice>
              <mc:Fallback>
                <p:oleObj name="Equation" r:id="rId10" imgW="685800" imgH="393480" progId="Equation.DSMT4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416" y="2636912"/>
                        <a:ext cx="6858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3803650" y="3395663"/>
          <a:ext cx="1104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1104840" imgH="609480" progId="Equation.DSMT4">
                  <p:embed/>
                </p:oleObj>
              </mc:Choice>
              <mc:Fallback>
                <p:oleObj name="Equation" r:id="rId12" imgW="1104840" imgH="609480" progId="Equation.DSMT4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3650" y="3395663"/>
                        <a:ext cx="1104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5004544" y="3467100"/>
          <a:ext cx="863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863280" imgH="609480" progId="Equation.DSMT4">
                  <p:embed/>
                </p:oleObj>
              </mc:Choice>
              <mc:Fallback>
                <p:oleObj name="Equation" r:id="rId14" imgW="863280" imgH="609480" progId="Equation.DSMT4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544" y="3467100"/>
                        <a:ext cx="863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6012532" y="3605213"/>
          <a:ext cx="6477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647640" imgH="406080" progId="Equation.DSMT4">
                  <p:embed/>
                </p:oleObj>
              </mc:Choice>
              <mc:Fallback>
                <p:oleObj name="Equation" r:id="rId16" imgW="647640" imgH="406080" progId="Equation.DSMT4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532" y="3605213"/>
                        <a:ext cx="6477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241176" y="4192488"/>
            <a:ext cx="8219256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exponent is negative, we take the reciprocal of the “base” (NOT the exponent!!)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51520" y="5084763"/>
          <a:ext cx="4610100" cy="154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4609800" imgH="1549080" progId="Equation.DSMT4">
                  <p:embed/>
                </p:oleObj>
              </mc:Choice>
              <mc:Fallback>
                <p:oleObj name="Equation" r:id="rId18" imgW="4609800" imgH="1549080" progId="Equation.DSMT4">
                  <p:embed/>
                  <p:pic>
                    <p:nvPicPr>
                      <p:cNvPr id="1536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084763"/>
                        <a:ext cx="4610100" cy="154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550162" y="5229200"/>
          <a:ext cx="789590" cy="10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1066680" imgH="1447560" progId="Equation.DSMT4">
                  <p:embed/>
                </p:oleObj>
              </mc:Choice>
              <mc:Fallback>
                <p:oleObj name="Equation" r:id="rId20" imgW="1066680" imgH="1447560" progId="Equation.DSMT4">
                  <p:embed/>
                  <p:pic>
                    <p:nvPicPr>
                      <p:cNvPr id="1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0162" y="5229200"/>
                        <a:ext cx="789590" cy="107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523381" y="5373216"/>
          <a:ext cx="75247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1015920" imgH="1257120" progId="Equation.DSMT4">
                  <p:embed/>
                </p:oleObj>
              </mc:Choice>
              <mc:Fallback>
                <p:oleObj name="Equation" r:id="rId22" imgW="1015920" imgH="1257120" progId="Equation.DSMT4">
                  <p:embed/>
                  <p:pic>
                    <p:nvPicPr>
                      <p:cNvPr id="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3381" y="5373216"/>
                        <a:ext cx="752475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3562796" y="5373216"/>
          <a:ext cx="86518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1168200" imgH="1244520" progId="Equation.DSMT4">
                  <p:embed/>
                </p:oleObj>
              </mc:Choice>
              <mc:Fallback>
                <p:oleObj name="Equation" r:id="rId24" imgW="1168200" imgH="1244520" progId="Equation.DSMT4">
                  <p:embed/>
                  <p:pic>
                    <p:nvPicPr>
                      <p:cNvPr id="1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796" y="5373216"/>
                        <a:ext cx="865188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4" name="Object 14"/>
          <p:cNvGraphicFramePr>
            <a:graphicFrameLocks noChangeAspect="1"/>
          </p:cNvGraphicFramePr>
          <p:nvPr/>
        </p:nvGraphicFramePr>
        <p:xfrm>
          <a:off x="5148064" y="4869160"/>
          <a:ext cx="13716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1371600" imgH="545760" progId="Equation.DSMT4">
                  <p:embed/>
                </p:oleObj>
              </mc:Choice>
              <mc:Fallback>
                <p:oleObj name="Equation" r:id="rId26" imgW="1371600" imgH="545760" progId="Equation.DSMT4">
                  <p:embed/>
                  <p:pic>
                    <p:nvPicPr>
                      <p:cNvPr id="1537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869160"/>
                        <a:ext cx="13716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5" name="Object 15"/>
          <p:cNvGraphicFramePr>
            <a:graphicFrameLocks noChangeAspect="1"/>
          </p:cNvGraphicFramePr>
          <p:nvPr/>
        </p:nvGraphicFramePr>
        <p:xfrm>
          <a:off x="6738516" y="4747419"/>
          <a:ext cx="785812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952200" imgH="1193760" progId="Equation.DSMT4">
                  <p:embed/>
                </p:oleObj>
              </mc:Choice>
              <mc:Fallback>
                <p:oleObj name="Equation" r:id="rId28" imgW="952200" imgH="1193760" progId="Equation.DSMT4">
                  <p:embed/>
                  <p:pic>
                    <p:nvPicPr>
                      <p:cNvPr id="1537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8516" y="4747419"/>
                        <a:ext cx="785812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6" name="Object 16"/>
          <p:cNvGraphicFramePr>
            <a:graphicFrameLocks noChangeAspect="1"/>
          </p:cNvGraphicFramePr>
          <p:nvPr/>
        </p:nvGraphicFramePr>
        <p:xfrm>
          <a:off x="7662617" y="4797152"/>
          <a:ext cx="1013839" cy="903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1396800" imgH="1244520" progId="Equation.DSMT4">
                  <p:embed/>
                </p:oleObj>
              </mc:Choice>
              <mc:Fallback>
                <p:oleObj name="Equation" r:id="rId30" imgW="1396800" imgH="1244520" progId="Equation.DSMT4">
                  <p:embed/>
                  <p:pic>
                    <p:nvPicPr>
                      <p:cNvPr id="1537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2617" y="4797152"/>
                        <a:ext cx="1013839" cy="9032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/>
          <p:cNvGraphicFramePr>
            <a:graphicFrameLocks noChangeAspect="1"/>
          </p:cNvGraphicFramePr>
          <p:nvPr/>
        </p:nvGraphicFramePr>
        <p:xfrm>
          <a:off x="6228184" y="5733256"/>
          <a:ext cx="6445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736560" imgH="1168200" progId="Equation.DSMT4">
                  <p:embed/>
                </p:oleObj>
              </mc:Choice>
              <mc:Fallback>
                <p:oleObj name="Equation" r:id="rId32" imgW="736560" imgH="1168200" progId="Equation.DSMT4">
                  <p:embed/>
                  <p:pic>
                    <p:nvPicPr>
                      <p:cNvPr id="1537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5733256"/>
                        <a:ext cx="644525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4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075240" cy="892696"/>
          </a:xfrm>
        </p:spPr>
        <p:txBody>
          <a:bodyPr/>
          <a:lstStyle/>
          <a:p>
            <a:r>
              <a:rPr lang="en-CA" dirty="0"/>
              <a:t>The numerator in the exponent is the “power” </a:t>
            </a: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553665" y="764704"/>
          <a:ext cx="3370263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4025880" imgH="1218960" progId="Equation.DSMT4">
                  <p:embed/>
                </p:oleObj>
              </mc:Choice>
              <mc:Fallback>
                <p:oleObj name="Equation" r:id="rId4" imgW="4025880" imgH="1218960" progId="Equation.DSMT4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665" y="764704"/>
                        <a:ext cx="3370263" cy="1020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422775" y="1134517"/>
          <a:ext cx="9747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257120" imgH="545760" progId="Equation.DSMT4">
                  <p:embed/>
                </p:oleObj>
              </mc:Choice>
              <mc:Fallback>
                <p:oleObj name="Equation" r:id="rId6" imgW="1257120" imgH="545760" progId="Equation.DSMT4">
                  <p:embed/>
                  <p:pic>
                    <p:nvPicPr>
                      <p:cNvPr id="163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2775" y="1134517"/>
                        <a:ext cx="9747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5589091" y="980455"/>
          <a:ext cx="927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927000" imgH="647640" progId="Equation.DSMT4">
                  <p:embed/>
                </p:oleObj>
              </mc:Choice>
              <mc:Fallback>
                <p:oleObj name="Equation" r:id="rId8" imgW="927000" imgH="647640" progId="Equation.DSMT4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9091" y="980455"/>
                        <a:ext cx="927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6660653" y="980455"/>
          <a:ext cx="76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761760" imgH="507960" progId="Equation.DSMT4">
                  <p:embed/>
                </p:oleObj>
              </mc:Choice>
              <mc:Fallback>
                <p:oleObj name="Equation" r:id="rId10" imgW="761760" imgH="507960" progId="Equation.DSMT4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653" y="980455"/>
                        <a:ext cx="762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/>
        </p:nvGraphicFramePr>
        <p:xfrm>
          <a:off x="7592516" y="1123330"/>
          <a:ext cx="7239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723600" imgH="291960" progId="Equation.DSMT4">
                  <p:embed/>
                </p:oleObj>
              </mc:Choice>
              <mc:Fallback>
                <p:oleObj name="Equation" r:id="rId12" imgW="723600" imgH="291960" progId="Equation.DSMT4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2516" y="1123330"/>
                        <a:ext cx="7239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241176" y="2132856"/>
            <a:ext cx="8219256" cy="964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Again, if the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exponent is negative, we take the reciprocal of the “base” (NOT the exponent!!)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569665" y="2996952"/>
          <a:ext cx="3210247" cy="1374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4330440" imgH="1854000" progId="Equation.DSMT4">
                  <p:embed/>
                </p:oleObj>
              </mc:Choice>
              <mc:Fallback>
                <p:oleObj name="Equation" r:id="rId14" imgW="4330440" imgH="1854000" progId="Equation.DSMT4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665" y="2996952"/>
                        <a:ext cx="3210247" cy="13745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899592" y="4906788"/>
          <a:ext cx="1311275" cy="18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1879560" imgH="2692080" progId="Equation.DSMT4">
                  <p:embed/>
                </p:oleObj>
              </mc:Choice>
              <mc:Fallback>
                <p:oleObj name="Equation" r:id="rId16" imgW="1879560" imgH="2692080" progId="Equation.DSMT4">
                  <p:embed/>
                  <p:pic>
                    <p:nvPicPr>
                      <p:cNvPr id="1639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906788"/>
                        <a:ext cx="1311275" cy="188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1836217" y="4682951"/>
          <a:ext cx="609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609480" imgH="799920" progId="Equation.DSMT4">
                  <p:embed/>
                </p:oleObj>
              </mc:Choice>
              <mc:Fallback>
                <p:oleObj name="Equation" r:id="rId18" imgW="609480" imgH="799920" progId="Equation.DSMT4">
                  <p:embed/>
                  <p:pic>
                    <p:nvPicPr>
                      <p:cNvPr id="1639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217" y="4682951"/>
                        <a:ext cx="6096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0"/>
          <p:cNvGraphicFramePr>
            <a:graphicFrameLocks noChangeAspect="1"/>
          </p:cNvGraphicFramePr>
          <p:nvPr/>
        </p:nvGraphicFramePr>
        <p:xfrm>
          <a:off x="2483917" y="4657551"/>
          <a:ext cx="8509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850680" imgH="1041120" progId="Equation.DSMT4">
                  <p:embed/>
                </p:oleObj>
              </mc:Choice>
              <mc:Fallback>
                <p:oleObj name="Equation" r:id="rId20" imgW="850680" imgH="1041120" progId="Equation.DSMT4">
                  <p:embed/>
                  <p:pic>
                    <p:nvPicPr>
                      <p:cNvPr id="163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917" y="4657551"/>
                        <a:ext cx="8509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3349104" y="4654376"/>
          <a:ext cx="1117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1117440" imgH="901440" progId="Equation.DSMT4">
                  <p:embed/>
                </p:oleObj>
              </mc:Choice>
              <mc:Fallback>
                <p:oleObj name="Equation" r:id="rId22" imgW="1117440" imgH="901440" progId="Equation.DSMT4">
                  <p:embed/>
                  <p:pic>
                    <p:nvPicPr>
                      <p:cNvPr id="163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104" y="4654376"/>
                        <a:ext cx="11176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2"/>
          <p:cNvGraphicFramePr>
            <a:graphicFrameLocks noChangeAspect="1"/>
          </p:cNvGraphicFramePr>
          <p:nvPr/>
        </p:nvGraphicFramePr>
        <p:xfrm>
          <a:off x="4500042" y="4690888"/>
          <a:ext cx="2413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24" imgW="241200" imgH="749160" progId="Equation.DSMT4">
                  <p:embed/>
                </p:oleObj>
              </mc:Choice>
              <mc:Fallback>
                <p:oleObj name="Equation" r:id="rId24" imgW="241200" imgH="749160" progId="Equation.DSMT4">
                  <p:embed/>
                  <p:pic>
                    <p:nvPicPr>
                      <p:cNvPr id="1639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042" y="4690888"/>
                        <a:ext cx="2413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304529" y="5819601"/>
          <a:ext cx="1187450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26" imgW="1130040" imgH="914400" progId="Equation.DSMT4">
                  <p:embed/>
                </p:oleObj>
              </mc:Choice>
              <mc:Fallback>
                <p:oleObj name="Equation" r:id="rId26" imgW="1130040" imgH="914400" progId="Equation.DSMT4">
                  <p:embed/>
                  <p:pic>
                    <p:nvPicPr>
                      <p:cNvPr id="163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4529" y="5819601"/>
                        <a:ext cx="1187450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8" name="Object 14"/>
          <p:cNvGraphicFramePr>
            <a:graphicFrameLocks noChangeAspect="1"/>
          </p:cNvGraphicFramePr>
          <p:nvPr/>
        </p:nvGraphicFramePr>
        <p:xfrm>
          <a:off x="3628504" y="5771976"/>
          <a:ext cx="1016000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28" imgW="1015920" imgH="1041120" progId="Equation.DSMT4">
                  <p:embed/>
                </p:oleObj>
              </mc:Choice>
              <mc:Fallback>
                <p:oleObj name="Equation" r:id="rId28" imgW="1015920" imgH="1041120" progId="Equation.DSMT4">
                  <p:embed/>
                  <p:pic>
                    <p:nvPicPr>
                      <p:cNvPr id="163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8504" y="5771976"/>
                        <a:ext cx="1016000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4822428" y="5843588"/>
          <a:ext cx="9017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30" imgW="901440" imgH="901440" progId="Equation.DSMT4">
                  <p:embed/>
                </p:oleObj>
              </mc:Choice>
              <mc:Fallback>
                <p:oleObj name="Equation" r:id="rId30" imgW="901440" imgH="901440" progId="Equation.DSMT4">
                  <p:embed/>
                  <p:pic>
                    <p:nvPicPr>
                      <p:cNvPr id="163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428" y="5843588"/>
                        <a:ext cx="9017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5868144" y="5914661"/>
          <a:ext cx="792088" cy="8987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32" imgW="660240" imgH="749160" progId="Equation.DSMT4">
                  <p:embed/>
                </p:oleObj>
              </mc:Choice>
              <mc:Fallback>
                <p:oleObj name="Equation" r:id="rId32" imgW="660240" imgH="749160" progId="Equation.DSMT4">
                  <p:embed/>
                  <p:pic>
                    <p:nvPicPr>
                      <p:cNvPr id="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5914661"/>
                        <a:ext cx="792088" cy="8987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4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496944" cy="720080"/>
          </a:xfrm>
        </p:spPr>
        <p:txBody>
          <a:bodyPr/>
          <a:lstStyle/>
          <a:p>
            <a:r>
              <a:rPr lang="en-CA" dirty="0"/>
              <a:t>Remember: Flower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/>
              <a:t>Power, Root </a:t>
            </a:r>
            <a:r>
              <a:rPr lang="en-CA" dirty="0">
                <a:sym typeface="Wingdings" pitchFamily="2" charset="2"/>
              </a:rPr>
              <a:t> Root</a:t>
            </a:r>
            <a:endParaRPr lang="en-CA" dirty="0"/>
          </a:p>
        </p:txBody>
      </p:sp>
      <p:graphicFrame>
        <p:nvGraphicFramePr>
          <p:cNvPr id="1229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835696" y="1159029"/>
          <a:ext cx="4880148" cy="14778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4025880" imgH="1218960" progId="Equation.DSMT4">
                  <p:embed/>
                </p:oleObj>
              </mc:Choice>
              <mc:Fallback>
                <p:oleObj name="Equation" r:id="rId4" imgW="4025880" imgH="1218960" progId="Equation.DSMT4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159029"/>
                        <a:ext cx="4880148" cy="14778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99792" y="2924944"/>
            <a:ext cx="1080120" cy="164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95736" y="4365104"/>
            <a:ext cx="229552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644008" y="3212976"/>
            <a:ext cx="36503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The flower is at the top, </a:t>
            </a:r>
            <a:br>
              <a:rPr lang="en-CA" sz="2400" dirty="0">
                <a:solidFill>
                  <a:srgbClr val="FF0000"/>
                </a:solidFill>
              </a:rPr>
            </a:br>
            <a:r>
              <a:rPr lang="en-CA" sz="2400" dirty="0">
                <a:solidFill>
                  <a:srgbClr val="FF0000"/>
                </a:solidFill>
              </a:rPr>
              <a:t>FLOWER –  POWER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4008" y="4686235"/>
            <a:ext cx="36968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FF0000"/>
                </a:solidFill>
              </a:rPr>
              <a:t>Roots are at the bottom, </a:t>
            </a:r>
            <a:br>
              <a:rPr lang="en-CA" sz="2400" dirty="0">
                <a:solidFill>
                  <a:srgbClr val="FF0000"/>
                </a:solidFill>
              </a:rPr>
            </a:br>
            <a:r>
              <a:rPr lang="en-CA" sz="2400" dirty="0">
                <a:solidFill>
                  <a:srgbClr val="FF0000"/>
                </a:solidFill>
              </a:rPr>
              <a:t>ROOTS –  ROOTS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8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Practice: Determine the exact value without a calculator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611188" y="1773238"/>
          <a:ext cx="7620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761760" imgH="545760" progId="Equation.DSMT4">
                  <p:embed/>
                </p:oleObj>
              </mc:Choice>
              <mc:Fallback>
                <p:oleObj name="Equation" r:id="rId4" imgW="761760" imgH="545760" progId="Equation.DSMT4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773238"/>
                        <a:ext cx="7620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3543300" y="1717675"/>
          <a:ext cx="812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812520" imgH="558720" progId="Equation.DSMT4">
                  <p:embed/>
                </p:oleObj>
              </mc:Choice>
              <mc:Fallback>
                <p:oleObj name="Equation" r:id="rId6" imgW="812520" imgH="558720" progId="Equation.DSMT4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1717675"/>
                        <a:ext cx="812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305550" y="1628775"/>
          <a:ext cx="12192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1218960" imgH="787320" progId="Equation.DSMT4">
                  <p:embed/>
                </p:oleObj>
              </mc:Choice>
              <mc:Fallback>
                <p:oleObj name="Equation" r:id="rId8" imgW="1218960" imgH="787320" progId="Equation.DSMT4">
                  <p:embed/>
                  <p:pic>
                    <p:nvPicPr>
                      <p:cNvPr id="133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1628775"/>
                        <a:ext cx="12192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611188" y="3189288"/>
          <a:ext cx="9017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901440" imgH="558720" progId="Equation.DSMT4">
                  <p:embed/>
                </p:oleObj>
              </mc:Choice>
              <mc:Fallback>
                <p:oleObj name="Equation" r:id="rId10" imgW="901440" imgH="558720" progId="Equation.DSMT4">
                  <p:embed/>
                  <p:pic>
                    <p:nvPicPr>
                      <p:cNvPr id="1331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189288"/>
                        <a:ext cx="9017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3549650" y="3140075"/>
          <a:ext cx="939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2" imgW="939600" imgH="558720" progId="Equation.DSMT4">
                  <p:embed/>
                </p:oleObj>
              </mc:Choice>
              <mc:Fallback>
                <p:oleObj name="Equation" r:id="rId12" imgW="939600" imgH="558720" progId="Equation.DSMT4">
                  <p:embed/>
                  <p:pic>
                    <p:nvPicPr>
                      <p:cNvPr id="133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50" y="3140075"/>
                        <a:ext cx="939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6381750" y="2997200"/>
          <a:ext cx="12065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4" imgW="1206360" imgH="799920" progId="Equation.DSMT4">
                  <p:embed/>
                </p:oleObj>
              </mc:Choice>
              <mc:Fallback>
                <p:oleObj name="Equation" r:id="rId14" imgW="1206360" imgH="799920" progId="Equation.DSMT4">
                  <p:embed/>
                  <p:pic>
                    <p:nvPicPr>
                      <p:cNvPr id="133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0" y="2997200"/>
                        <a:ext cx="12065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395288" y="4652963"/>
          <a:ext cx="1092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6" imgW="1091880" imgH="799920" progId="Equation.DSMT4">
                  <p:embed/>
                </p:oleObj>
              </mc:Choice>
              <mc:Fallback>
                <p:oleObj name="Equation" r:id="rId16" imgW="1091880" imgH="799920" progId="Equation.DSMT4">
                  <p:embed/>
                  <p:pic>
                    <p:nvPicPr>
                      <p:cNvPr id="133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4652963"/>
                        <a:ext cx="10922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6084888" y="4724400"/>
          <a:ext cx="1358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8" imgW="1358640" imgH="799920" progId="Equation.DSMT4">
                  <p:embed/>
                </p:oleObj>
              </mc:Choice>
              <mc:Fallback>
                <p:oleObj name="Equation" r:id="rId18" imgW="1358640" imgH="799920" progId="Equation.DSMT4">
                  <p:embed/>
                  <p:pic>
                    <p:nvPicPr>
                      <p:cNvPr id="133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4724400"/>
                        <a:ext cx="13589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216275" y="4724400"/>
          <a:ext cx="14859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20" imgW="1485720" imgH="799920" progId="Equation.DSMT4">
                  <p:embed/>
                </p:oleObj>
              </mc:Choice>
              <mc:Fallback>
                <p:oleObj name="Equation" r:id="rId20" imgW="1485720" imgH="799920" progId="Equation.DSMT4">
                  <p:embed/>
                  <p:pic>
                    <p:nvPicPr>
                      <p:cNvPr id="133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5" y="4724400"/>
                        <a:ext cx="14859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1619250" y="1844675"/>
          <a:ext cx="792163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2" imgW="444240" imgH="279360" progId="Equation.DSMT4">
                  <p:embed/>
                </p:oleObj>
              </mc:Choice>
              <mc:Fallback>
                <p:oleObj name="Equation" r:id="rId22" imgW="444240" imgH="279360" progId="Equation.DSMT4">
                  <p:embed/>
                  <p:pic>
                    <p:nvPicPr>
                      <p:cNvPr id="133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1844675"/>
                        <a:ext cx="792163" cy="49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4427538" y="1824038"/>
          <a:ext cx="865187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4" imgW="558720" imgH="291960" progId="Equation.DSMT4">
                  <p:embed/>
                </p:oleObj>
              </mc:Choice>
              <mc:Fallback>
                <p:oleObj name="Equation" r:id="rId24" imgW="558720" imgH="291960" progId="Equation.DSMT4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1824038"/>
                        <a:ext cx="865187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Grp="1" noChangeAspect="1"/>
          </p:cNvGraphicFramePr>
          <p:nvPr>
            <p:ph idx="1"/>
          </p:nvPr>
        </p:nvGraphicFramePr>
        <p:xfrm>
          <a:off x="7596188" y="1773238"/>
          <a:ext cx="100806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26" imgW="558720" imgH="291960" progId="Equation.DSMT4">
                  <p:embed/>
                </p:oleObj>
              </mc:Choice>
              <mc:Fallback>
                <p:oleObj name="Equation" r:id="rId26" imgW="558720" imgH="291960" progId="Equation.DSMT4">
                  <p:embed/>
                  <p:pic>
                    <p:nvPicPr>
                      <p:cNvPr id="133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1773238"/>
                        <a:ext cx="1008062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17"/>
          <p:cNvGraphicFramePr>
            <a:graphicFrameLocks noChangeAspect="1"/>
          </p:cNvGraphicFramePr>
          <p:nvPr/>
        </p:nvGraphicFramePr>
        <p:xfrm>
          <a:off x="1627188" y="2925763"/>
          <a:ext cx="71278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28" imgW="495000" imgH="749160" progId="Equation.DSMT4">
                  <p:embed/>
                </p:oleObj>
              </mc:Choice>
              <mc:Fallback>
                <p:oleObj name="Equation" r:id="rId28" imgW="495000" imgH="749160" progId="Equation.DSMT4">
                  <p:embed/>
                  <p:pic>
                    <p:nvPicPr>
                      <p:cNvPr id="1332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2925763"/>
                        <a:ext cx="712787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0" name="Object 18"/>
          <p:cNvGraphicFramePr>
            <a:graphicFrameLocks noChangeAspect="1"/>
          </p:cNvGraphicFramePr>
          <p:nvPr/>
        </p:nvGraphicFramePr>
        <p:xfrm>
          <a:off x="4572000" y="2852738"/>
          <a:ext cx="7429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30" imgW="482400" imgH="749160" progId="Equation.DSMT4">
                  <p:embed/>
                </p:oleObj>
              </mc:Choice>
              <mc:Fallback>
                <p:oleObj name="Equation" r:id="rId30" imgW="482400" imgH="749160" progId="Equation.DSMT4">
                  <p:embed/>
                  <p:pic>
                    <p:nvPicPr>
                      <p:cNvPr id="1333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852738"/>
                        <a:ext cx="74295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7667625" y="2989263"/>
          <a:ext cx="1008063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32" imgW="799920" imgH="749160" progId="Equation.DSMT4">
                  <p:embed/>
                </p:oleObj>
              </mc:Choice>
              <mc:Fallback>
                <p:oleObj name="Equation" r:id="rId32" imgW="799920" imgH="749160" progId="Equation.DSMT4">
                  <p:embed/>
                  <p:pic>
                    <p:nvPicPr>
                      <p:cNvPr id="133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989263"/>
                        <a:ext cx="1008063" cy="944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1547813" y="4630738"/>
          <a:ext cx="1008062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4" imgW="787320" imgH="749160" progId="Equation.DSMT4">
                  <p:embed/>
                </p:oleObj>
              </mc:Choice>
              <mc:Fallback>
                <p:oleObj name="Equation" r:id="rId34" imgW="787320" imgH="749160" progId="Equation.DSMT4">
                  <p:embed/>
                  <p:pic>
                    <p:nvPicPr>
                      <p:cNvPr id="133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630738"/>
                        <a:ext cx="1008062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7451725" y="5084763"/>
          <a:ext cx="13335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Equation" r:id="rId36" imgW="1333440" imgH="291960" progId="Equation.DSMT4">
                  <p:embed/>
                </p:oleObj>
              </mc:Choice>
              <mc:Fallback>
                <p:oleObj name="Equation" r:id="rId36" imgW="1333440" imgH="291960" progId="Equation.DSMT4">
                  <p:embed/>
                  <p:pic>
                    <p:nvPicPr>
                      <p:cNvPr id="133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5084763"/>
                        <a:ext cx="13335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/>
          <p:cNvGraphicFramePr>
            <a:graphicFrameLocks noChangeAspect="1"/>
          </p:cNvGraphicFramePr>
          <p:nvPr/>
        </p:nvGraphicFramePr>
        <p:xfrm>
          <a:off x="4643438" y="4652963"/>
          <a:ext cx="9525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38" imgW="660240" imgH="749160" progId="Equation.DSMT4">
                  <p:embed/>
                </p:oleObj>
              </mc:Choice>
              <mc:Fallback>
                <p:oleObj name="Equation" r:id="rId38" imgW="660240" imgH="749160" progId="Equation.DSMT4">
                  <p:embed/>
                  <p:pic>
                    <p:nvPicPr>
                      <p:cNvPr id="1333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4652963"/>
                        <a:ext cx="952500" cy="1081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40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pPr eaLnBrk="1" hangingPunct="1"/>
            <a:r>
              <a:rPr lang="en-CA" dirty="0"/>
              <a:t>What are Radicals?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760"/>
            <a:ext cx="7661275" cy="4827240"/>
          </a:xfrm>
        </p:spPr>
        <p:txBody>
          <a:bodyPr>
            <a:normAutofit/>
          </a:bodyPr>
          <a:lstStyle/>
          <a:p>
            <a:pPr eaLnBrk="1" hangingPunct="1"/>
            <a:r>
              <a:rPr lang="en-CA" dirty="0"/>
              <a:t>Radicals are numbers with a root sign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dirty="0"/>
              <a:t>	or when the exponent is a fraction</a:t>
            </a:r>
          </a:p>
          <a:p>
            <a:pPr eaLnBrk="1" hangingPunct="1">
              <a:buFont typeface="Wingdings" pitchFamily="2" charset="2"/>
              <a:buNone/>
            </a:pPr>
            <a:endParaRPr lang="en-CA" dirty="0"/>
          </a:p>
          <a:p>
            <a:pPr eaLnBrk="1" hangingPunct="1">
              <a:buFont typeface="Wingdings" pitchFamily="2" charset="2"/>
              <a:buNone/>
            </a:pPr>
            <a:r>
              <a:rPr lang="en-CA" dirty="0"/>
              <a:t>Square Root  </a:t>
            </a:r>
            <a:r>
              <a:rPr lang="en-CA" dirty="0">
                <a:sym typeface="Wingdings" pitchFamily="2" charset="2"/>
              </a:rPr>
              <a:t>         </a:t>
            </a:r>
            <a:br>
              <a:rPr lang="en-CA" dirty="0">
                <a:sym typeface="Wingdings" pitchFamily="2" charset="2"/>
              </a:rPr>
            </a:br>
            <a:endParaRPr lang="en-CA" dirty="0"/>
          </a:p>
          <a:p>
            <a:pPr eaLnBrk="1" hangingPunct="1">
              <a:buFont typeface="Wingdings" pitchFamily="2" charset="2"/>
              <a:buNone/>
            </a:pPr>
            <a:endParaRPr lang="en-CA" sz="500" dirty="0"/>
          </a:p>
          <a:p>
            <a:pPr eaLnBrk="1" hangingPunct="1">
              <a:buFont typeface="Wingdings" pitchFamily="2" charset="2"/>
              <a:buNone/>
            </a:pPr>
            <a:r>
              <a:rPr lang="en-CA" dirty="0"/>
              <a:t>Cube Root     </a:t>
            </a:r>
            <a:r>
              <a:rPr lang="en-CA" dirty="0">
                <a:sym typeface="Wingdings" pitchFamily="2" charset="2"/>
              </a:rPr>
              <a:t> 	 </a:t>
            </a:r>
            <a:br>
              <a:rPr lang="en-CA" dirty="0">
                <a:sym typeface="Wingdings" pitchFamily="2" charset="2"/>
              </a:rPr>
            </a:br>
            <a:endParaRPr lang="en-CA" dirty="0"/>
          </a:p>
          <a:p>
            <a:pPr eaLnBrk="1" hangingPunct="1">
              <a:buFont typeface="Wingdings" pitchFamily="2" charset="2"/>
              <a:buNone/>
            </a:pPr>
            <a:endParaRPr lang="en-CA" sz="500" dirty="0"/>
          </a:p>
          <a:p>
            <a:pPr eaLnBrk="1" hangingPunct="1">
              <a:buFont typeface="Wingdings" pitchFamily="2" charset="2"/>
              <a:buNone/>
            </a:pPr>
            <a:r>
              <a:rPr lang="en-CA" dirty="0"/>
              <a:t>Forth Root     </a:t>
            </a:r>
            <a:r>
              <a:rPr lang="en-CA" dirty="0">
                <a:sym typeface="Wingdings" pitchFamily="2" charset="2"/>
              </a:rPr>
              <a:t>	 </a:t>
            </a:r>
            <a:br>
              <a:rPr lang="en-CA" dirty="0">
                <a:sym typeface="Wingdings" pitchFamily="2" charset="2"/>
              </a:rPr>
            </a:br>
            <a:endParaRPr lang="en-CA" dirty="0"/>
          </a:p>
          <a:p>
            <a:pPr eaLnBrk="1" hangingPunct="1">
              <a:buFont typeface="Wingdings" pitchFamily="2" charset="2"/>
              <a:buNone/>
            </a:pPr>
            <a:endParaRPr lang="en-CA" sz="500" dirty="0"/>
          </a:p>
          <a:p>
            <a:pPr eaLnBrk="1" hangingPunct="1">
              <a:buFont typeface="Wingdings" pitchFamily="2" charset="2"/>
              <a:buNone/>
            </a:pPr>
            <a:r>
              <a:rPr lang="en-CA" dirty="0"/>
              <a:t>Higher Roots </a:t>
            </a:r>
            <a:r>
              <a:rPr lang="en-CA" dirty="0">
                <a:sym typeface="Wingdings" pitchFamily="2" charset="2"/>
              </a:rPr>
              <a:t> 	 </a:t>
            </a: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499992" y="476672"/>
          <a:ext cx="635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634725" imgH="609336" progId="Equation.DSMT4">
                  <p:embed/>
                </p:oleObj>
              </mc:Choice>
              <mc:Fallback>
                <p:oleObj name="Equation" r:id="rId4" imgW="634725" imgH="609336" progId="Equation.DSMT4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76672"/>
                        <a:ext cx="635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4047852" y="2455813"/>
          <a:ext cx="571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571252" imgH="545863" progId="Equation.DSMT4">
                  <p:embed/>
                </p:oleObj>
              </mc:Choice>
              <mc:Fallback>
                <p:oleObj name="Equation" r:id="rId6" imgW="571252" imgH="545863" progId="Equation.DSMT4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7852" y="2455813"/>
                        <a:ext cx="571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4043090" y="3335982"/>
          <a:ext cx="571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571252" imgH="558558" progId="Equation.DSMT4">
                  <p:embed/>
                </p:oleObj>
              </mc:Choice>
              <mc:Fallback>
                <p:oleObj name="Equation" r:id="rId8" imgW="571252" imgH="558558" progId="Equation.DSMT4">
                  <p:embed/>
                  <p:pic>
                    <p:nvPicPr>
                      <p:cNvPr id="276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090" y="3335982"/>
                        <a:ext cx="5715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043090" y="4255542"/>
          <a:ext cx="571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571252" imgH="545863" progId="Equation.DSMT4">
                  <p:embed/>
                </p:oleObj>
              </mc:Choice>
              <mc:Fallback>
                <p:oleObj name="Equation" r:id="rId10" imgW="571252" imgH="545863" progId="Equation.DSMT4">
                  <p:embed/>
                  <p:pic>
                    <p:nvPicPr>
                      <p:cNvPr id="276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090" y="4255542"/>
                        <a:ext cx="571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4047852" y="5336034"/>
          <a:ext cx="571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571252" imgH="558558" progId="Equation.DSMT4">
                  <p:embed/>
                </p:oleObj>
              </mc:Choice>
              <mc:Fallback>
                <p:oleObj name="Equation" r:id="rId12" imgW="571252" imgH="558558" progId="Equation.DSMT4">
                  <p:embed/>
                  <p:pic>
                    <p:nvPicPr>
                      <p:cNvPr id="276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7852" y="5336034"/>
                        <a:ext cx="5715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5267052" y="2420888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672808" imgH="609336" progId="Equation.DSMT4">
                  <p:embed/>
                </p:oleObj>
              </mc:Choice>
              <mc:Fallback>
                <p:oleObj name="Equation" r:id="rId14" imgW="672808" imgH="609336" progId="Equation.DSMT4">
                  <p:embed/>
                  <p:pic>
                    <p:nvPicPr>
                      <p:cNvPr id="276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052" y="2420888"/>
                        <a:ext cx="67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5267052" y="3391545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672808" imgH="609336" progId="Equation.DSMT4">
                  <p:embed/>
                </p:oleObj>
              </mc:Choice>
              <mc:Fallback>
                <p:oleObj name="Equation" r:id="rId16" imgW="672808" imgH="609336" progId="Equation.DSMT4">
                  <p:embed/>
                  <p:pic>
                    <p:nvPicPr>
                      <p:cNvPr id="2766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052" y="3391545"/>
                        <a:ext cx="67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1" name="Object 13"/>
          <p:cNvGraphicFramePr>
            <a:graphicFrameLocks noChangeAspect="1"/>
          </p:cNvGraphicFramePr>
          <p:nvPr/>
        </p:nvGraphicFramePr>
        <p:xfrm>
          <a:off x="5267052" y="4326979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672808" imgH="609336" progId="Equation.DSMT4">
                  <p:embed/>
                </p:oleObj>
              </mc:Choice>
              <mc:Fallback>
                <p:oleObj name="Equation" r:id="rId18" imgW="672808" imgH="609336" progId="Equation.DSMT4">
                  <p:embed/>
                  <p:pic>
                    <p:nvPicPr>
                      <p:cNvPr id="276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7052" y="4326979"/>
                        <a:ext cx="67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2" name="Object 14"/>
          <p:cNvGraphicFramePr>
            <a:graphicFrameLocks noChangeAspect="1"/>
          </p:cNvGraphicFramePr>
          <p:nvPr/>
        </p:nvGraphicFramePr>
        <p:xfrm>
          <a:off x="5195615" y="5374134"/>
          <a:ext cx="673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672808" imgH="609336" progId="Equation.DSMT4">
                  <p:embed/>
                </p:oleObj>
              </mc:Choice>
              <mc:Fallback>
                <p:oleObj name="Equation" r:id="rId20" imgW="672808" imgH="609336" progId="Equation.DSMT4">
                  <p:embed/>
                  <p:pic>
                    <p:nvPicPr>
                      <p:cNvPr id="276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5615" y="5374134"/>
                        <a:ext cx="673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2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182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/>
              <a:t>II) Square Root of a Number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9138"/>
            <a:ext cx="7848600" cy="4114800"/>
          </a:xfrm>
        </p:spPr>
        <p:txBody>
          <a:bodyPr/>
          <a:lstStyle/>
          <a:p>
            <a:pPr eaLnBrk="1" hangingPunct="1"/>
            <a:r>
              <a:rPr lang="en-CA"/>
              <a:t>When finding the square root of a number, do the opposite of “squaring” 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/>
              <a:t>Ex: Find the square root of each number</a:t>
            </a: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1006475" y="3789363"/>
          <a:ext cx="1117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1117600" imgH="609600" progId="Equation.DSMT4">
                  <p:embed/>
                </p:oleObj>
              </mc:Choice>
              <mc:Fallback>
                <p:oleObj name="Equation" r:id="rId4" imgW="1117600" imgH="609600" progId="Equation.DSMT4">
                  <p:embed/>
                  <p:pic>
                    <p:nvPicPr>
                      <p:cNvPr id="297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3789363"/>
                        <a:ext cx="1117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900113" y="4797425"/>
          <a:ext cx="1206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206500" imgH="609600" progId="Equation.DSMT4">
                  <p:embed/>
                </p:oleObj>
              </mc:Choice>
              <mc:Fallback>
                <p:oleObj name="Equation" r:id="rId6" imgW="1206500" imgH="609600" progId="Equation.DSMT4">
                  <p:embed/>
                  <p:pic>
                    <p:nvPicPr>
                      <p:cNvPr id="297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97425"/>
                        <a:ext cx="1206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828675" y="5805488"/>
          <a:ext cx="1295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1295400" imgH="609600" progId="Equation.DSMT4">
                  <p:embed/>
                </p:oleObj>
              </mc:Choice>
              <mc:Fallback>
                <p:oleObj name="Equation" r:id="rId8" imgW="1295400" imgH="609600" progId="Equation.DSMT4">
                  <p:embed/>
                  <p:pic>
                    <p:nvPicPr>
                      <p:cNvPr id="297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675" y="5805488"/>
                        <a:ext cx="1295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/>
        </p:nvGraphicFramePr>
        <p:xfrm>
          <a:off x="3348038" y="3863975"/>
          <a:ext cx="2160587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2540000" imgH="419100" progId="Equation.DSMT4">
                  <p:embed/>
                </p:oleObj>
              </mc:Choice>
              <mc:Fallback>
                <p:oleObj name="Equation" r:id="rId10" imgW="2540000" imgH="419100" progId="Equation.DSMT4">
                  <p:embed/>
                  <p:pic>
                    <p:nvPicPr>
                      <p:cNvPr id="297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863975"/>
                        <a:ext cx="2160587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Object 8"/>
          <p:cNvGraphicFramePr>
            <a:graphicFrameLocks noChangeAspect="1"/>
          </p:cNvGraphicFramePr>
          <p:nvPr/>
        </p:nvGraphicFramePr>
        <p:xfrm>
          <a:off x="6389688" y="3789363"/>
          <a:ext cx="20701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2070100" imgH="609600" progId="Equation.DSMT4">
                  <p:embed/>
                </p:oleObj>
              </mc:Choice>
              <mc:Fallback>
                <p:oleObj name="Equation" r:id="rId12" imgW="2070100" imgH="609600" progId="Equation.DSMT4">
                  <p:embed/>
                  <p:pic>
                    <p:nvPicPr>
                      <p:cNvPr id="297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9688" y="3789363"/>
                        <a:ext cx="20701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4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472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ISPRING_RESOURCE_PATHS_HASH" val="ff2bc79a42d4e1134194e983bf134319e6f264"/>
  <p:tag name="GENSWF_OUTPUT_FILE_NAME" val="m9hc23"/>
  <p:tag name="ISPRING_RESOURCE_PATHS_HASH_2" val="fa4becf1a069a718bb1b3c397f18317542ba6fe"/>
  <p:tag name="ISPRING_ULTRA_SCORM_COURSE_ID" val="D6504494-2487-4BF2-903F-43FF8F87D1DA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Cy1jEY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Cy1jEY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stYxG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Cy1jEZ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stYxG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stYxG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LLWMRv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Cy1jEY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Cy1jEY3pmJPVSUAAPoyAAAXAAAAdW5pdmVyc2FsL3VuaXZlcnNhbC5wbmfte3lU0um/PzXVjG02OpWWy7SXuaTmvjBlU6mp5ZoLmmNqLkhqiiBINY5O30wrU1JcckotEU0RXIHKGRlD1HFXVDQSXEEFQUTgYuV87z33/M65v//uuWf+8Mjzeb+f9/a83+/nxfN8uHfZ+cKOrfu2AgCAHfYXz7kCAF+RAICNvt9sUTw5XstPVfzbEOt64Sygol1jSjHYFHrG6QwAUJWxbTVws2KsdPOidywAsOfI2t8Ge9fD8wCAUYb9uTPuCf5zI2BspMgbOE8uId8m3z5bkG2t2mo3XvOr2e93736nt/z9VqVw98hvXb9zvHfXZ/uWv/Zpf6eT+tsep38l7L1/vrjrqOHcqpRbMLOKCp0wk7TNjRr3r/jNB4aMMNvKSf3QpIg+xHX8S2Xb5Wv80UTeyDIXStmmsGhvZcyshEehiGUiivz4eJRphh0EvrVBQbn1cMtID6sTc9p6/7eKYcVfIrKIpJ08Kpcy5fnpiieA/tmjgvY1198QJBdzE0O/UnwcG1IiiSZHoMyRpqU+3+5AP2AlRNufJh0IALw58i2cd4WbLc2qRARbps1wluaaI+q1JdsAdYcvpI4icgszMYs4CDLCUks7vl21uWknDHwev1DRi5L2o8CyqUJZmGXkUQmrgonhIJAzdRhwd3OqMkRXAnQqsZiQvJAdbWtrYf7Yt2Ara8mTEPLmRJKhPre6kk7fmZz+sYesLYA6hELP3gBENH8hA4XgD8d2jCwPUG2J4skLQHg3ytRWzrRw2S7/YCD7iS/uQCXx/zBIiub/YoAI5Hc5Gozcks8xZXO3VhsFEwYo2BBK2+IMnUhP0QuWGHNBhZ0F/CX6QhZrNrZQMpyaMqHWVlU3Kz+dw35CBUudfi2fGbDZj9qbI7R911MfQFvdAdoyDKpd6i6UCWrkSEvoJEjGPNGIuJEZ3SKCjWJglyhtz1e+AiDzDgvSj+16lFmb93C5ZzWes5NUNYsesxI2KiuN4WWSARNBiYl5EdR0dph78Djyg2phwm8oYWtx8uiVzfeDgjU71EuI9feVT9lKBjts/0L1g216yTbFsdxKxI1ssBanUG5hsSfmUhqr/XrDwnLd79KvAXl93mchHze9WDn2DLGYWdhk8devCx/19Tx6UZGE9/ZtkVfvCsyRDcbWHbHvtAnlApqSaxynqsRx5iLdSorNOsLHBk5RHGlvi7iWgvOb2yNDV2U8uYw1/xTpITkljVWKXjlm3vdaUInMouba+qOkSxjZlRGTcp+n3QYzD5NyeN3sR1OLT+NwMsOUUR9KrgsuaPNogIQQkGgdtZIxE4erhKTjNL62CNSuPcBjwOWelAXz96/hUiOk8MxKaNLS08BBZpzfcPxqiZXENoOQERry9iCf3hROZpHf8wejzdPNtBis+PxmxRKUo2zL1dBVw8cGKSxhSQDp6y6DykFwpQdamiXXY8VnRboIA4nGkp80jo0Mcq07BKyv7ZZG22S4sEU1gjZV7jRYMa1dS+JtuE27+bgTo/oy75snebofX/zm7N6dr/ogT+N6QgHn98MjMP/uXiXHEnt5NNmEYt1x77wecCSu63Fca0IOhO12DGaSYQmzl+8zkOLzLAftHc+02Mt9eD59r0biJqXTXpSVumKzZpUtsUZPr6n35kvzkO4bTndfHxK4UMItcBwTpwKvOqfXTsuX5JcwsFLUDizHBXOh71C3F8BAvdbZlG/NCvGHFYRVz04kWJzQqjXMIOhxbnKffQdDZUgO8PoFlUEvNkL6DhklpYReXQldtdzZlR84aMDK2sdIZ26nVaFZx2j1euf07CB9cdZb+FepPuz8if7XC8vl4FdTxlG4xAexO6ELPiHaIZhwYB+RDSPiGiISqf3P2IQ5wnQNpZrEYOfPvSeXg8tlUxXSGg1PqTFoqSNojjqLn2201OpCrVIeBw5STICAscU8gRUJ1qZ0zrmkJfN23nc99y5eT8gv7783YN6RZlzw549seU1mzvYORMRV52wqLDT/ICvtmJ53Ru4F4oHukT/s2+rtIHfHjo8TnIeNmu4GfoT90vNnQs7RZiOQkGXUc/iHEFsTp7OhdHyJ3pQzbSZmoJt9pVs3eLgpisbpBdHUUoMtWAnRDKP0uL1nTjDceOLkkotyy/OLliHaHwm0ho8kUPPi04WIgqn2pphL6TOkuWX6aw2zpYIG+mKCVn9VT1MXsBmLyvbuDr3agLeZEtW8RuooQsOGkbYsNWXngDXRhQuKwKxAEnGWc5UTZLXexGPN/KaV0kZhd8zVpY5bvahhUW/+OAwVsroy/4ydFWiiD7gJc06CxTqXxXwwKbg6cbio5eRu2+kXNqyPHw9067k4/Fbiu9NRlNClYqLLCk6Iy5DGLgawMrqPfP/xnOG4GaNqu33pLW7nfnxglUbBXNs9vyXtVI6JvZrTMi67S+ByzS8duBML84IK52IGbPlqDwLjEf4jJnPm5ewA1o8pvfD8IdCm4q3GsLZE04ypAOpFop6eG8ygNKD1tXX6DJq7rzI9tW5uGRfEC8tm9SJakgi2tKV/5SZpZIvs01nlsUTSqBnnpleRWaUX8Rj1Qx2OJvWShFnodkQkFftj9SUnZ2yTruI1suc0RS4vvkSBXCZjkSu5210oukHDlF5Ky2aAfoc3uRujmpzn5wF1rm659kjx8WlPq/2SyzK9KcYoW/X+tPZuV+Mktpe026agJm3msbhXKeCBFdHIS17uW4KlThcuqbkcd5l7fBbi40XNHEsu3V6peOj519YnSm/U/Zur5eFatDe5XLhyWrMwh3qc1RthblvJzY3XyKa9oGbLLz7sMA+iuNVjnz0R8QdWcmVxiwWso80tUwXxPxVKHwWV+6eCqZACHhyhS3W8oS4/fy5d3JYYj+gTENoNtxRGN7aPV/jTXirv5Af+qBcr3ndd3iNMl8QzInrDUL2pj1nMB38uhktmxOblQreCDIa/lIp8TI2WduePWxzNlmPC5elSwG1aTHYnJjM972bPvQhn12nJFQuLP/nJGbdCmwT3F66bHVPP0ZcaRzmfNmLmTX48XMzOWmjJzI4GhXuz6nK8elaKUc7kmU3WNG/9WjY0HP0dPJQ59WC746lyHi2k6VYpamVEiBzOhcaF5ik6nXe8Pw3JNnxft+SvXugl0hWwE996x+udPLA8ROnGcAbJlkfDr47OwAqCdHhzcCAHGdC8aF4R0BBRoHTRIn4RwVjABMbN2tBjmpqEFsTwAtZiuLpJ5HYuoR0mNeoov9CAHzVptxgOnnwQGUqszM4Zh+l1a7IiHkqfjg8eY/hjnSUnq0FXJId4hbOpGgz1JIb83uz9odCpCtlUewLMn4e3ruTuA9Jw/QclxlR3tjdrIwDNmez0PaaJlwXRzira7oHp63oxHzyk1MzXeTUff/8tpbf10vWV6cKJntY/I0ExXW6sdBo9oZdSkqFbukKtG3az4twLdH4XZfUtZocLVOiVdscc19gLbOG9OWruKd+Krdo+vDtG0UwfjDS2Bz0Jo6oOL8Q5QJ0aNUyjHEeVafuv53dZBDAXSAXgtkTzDBNdBprDkliMG1ZGa6LVQxHKLxL9mG34FIhVEjWIY4pfyJ7xnNH2Ru8zlYHU+mEax1AnW6Zc5hRZ8hisIUKloU5S+7/vgMJwDbOVRlGcRanqoHBfQZw682eY/8jS0+jqjEUEotADCnbJdqv8UchaFm0G1F26kOq/E7r3WMqw9n/FXI9Um0ebyMgEPVEQagMAfW6SdMF5eyJ/RThOGM6Qbgb4qRSJtEgSbqMLApLm/184FaD1mV7RXgDgNjHZXwHvhlTgGwCAG47/mWC7CJTzgZhKlHRGwdGZ3qnAlT/4njVQDMBKCnwMqDki2KggZP+PCTWCBxBEEN9AvmiAQUlqUYyPeXvr/HlN/HZ61aqyfF65myU1XWOfW10KkC+xSaJRxvHiFQ/btlxNEeObNQmZmT8Vu3esjP2sXEL9wvtRw+tEb+0ofAY3VQU8pNDc2W4ksOW3GbtVNi2+f274xBV9Gc86nU0tU9jzpox+lofvsG2EycScwvmhiEqbfXYn4pQI1ue1rRO+V8x+06Woi00+J+JAS/PjdmuhyE72L4Y/WXNG9Wylq42DIki3lYq8XmmtufnmdyMBO3nQCfukgQyXzNVC0pnJzKq1oHqC1eFZrqQ19mu9ayLQn/QrkRyW9BVib3uowrOmQWsuYI8KdHobP81xmvQog67Fqjy3E+vOW1uWqyYKXaNrul6HK/STHP/3CGQ0+ifOEeihtvwcOr8DKB+gGVCaxMJaivTG9l7SF/Y5LwhZzHZ6jRQOhpp1WPPben7+WnkTM+vJF2U2OhtMcQ1KePxDq8xr5SvrNvSDlLVth5vm322rJU5HZd7+TxQvCEUqZPd6BYxYi4Zju081Zvhtxf1tfL8bpGmhhe70KmR86bJ+NDfgiwP+8cUeZm8F3+EajOt1ff720KByusRdDCvyvmxD0HVc0lt/XLooHbKDOMSlJUf01n5xhcR0wEZFORA6XHbk2+k/d56I6pxy3tUuSg2ATWRheCqllIb2LxEWJemcMcI10OZhzmFn2kU/h+q1KtV61CJR5s0qvxonvYO/u3m3sWF4nZurg3uldJ/TcKLXNKxKk1KLGWvUODbjnhXnt5P5o4IVUeKiJoy9iL7yxZkCioq5i9TNziVzF2beG62XkXXKEnMU1/HqkvH+pJd+DSBc8+Ben1Qe8YvlNi5HrkY1Pln2qy6vqeEuShmD0F9V27Dcgy9Ckaop+MKyuIQ9Xb3RX5KCN1WWFD5ZAXHImgiul9QUsCV1eFivtRFlcL7xMbhsf1j9pZW6ddOXHbZNgOQ9l7Oz9nTZ+Z5XjQrlO6lVNNDmYLmbrqHPaXt+MVnLUwmj9Kso2q1shTtXZdKYKEiwww7uqOS69XnNrS8SN6D+Y/ye9+1HzpzeIOlhQp0SCvQqyaqI6f0++XeHKF+8GakMwT3nXDYrthSJvEP1eoPuT4NQQHFYfL09Gl69zkTi/jZhDDUeFZW4U3tmVdibuI71Rb2PMT7/1uYfFpy3uSqomLD0FOOq6ca4i3jHvaqEqdewRMcfe8pcgubc/7dSkrMm3AXmVhakcyC+Pqq+HIZ+b2v/Q8UpRLuVbagsXP4lIFDRkNAYKHmJcQV1dfAiG5PFnY738GCl5sH2mmuFOtsbE/mB63FOivvzQTlXkYCpnmendZ8cfV1QHXMi7t1Nn1/wwBC9ttrWW/8WS3G4mb+5Oie5YQIaZEAICbQ9s6yvE1hHNshzJNeOGK6o6G+mtKwzyxvmjjqrZ8/HayuCVEJEBohtz0qITOV4Drv5S0calZ5keuT/Uh1BWY3fw+ax2FcGM2hL38Rd/VLcjSiwJKfQLzeRTtCLHI3DxglZMZrxJEzNys0vHIlX6Xe9/bpAOSIcOFBW4fs61KyuIWMPR3/dvUDCXGJpvUCcG7GHHTvIB/XFiKPn0OnM0HUBCfQkNmfIoHlEiCFB4zgfwTh6f8zeWUfdL1WoXLmaPqf7DCQBpYQqNJArm+b0u6Yqd578mw6mDGKYTSR2rjQEMvyHKKt2RN1X03895bzq82DqnV2ucHpcoVlNLqEgQCJrWm+CorqhPiPYHPNMPrgbhAgYzMe4BPx74keoeteHXBQeyuAttdSfhP7LX98YR5me/zvth4SaA35HEXpZcU4D+b+0/1UfQbwE9Lrlt+4bAsSHCNlGs4MQfnte49JQPqbDbb16S0L0XkxB72U1OnMejw+6qIIzozukbpcYSYeWc33aDKrWq9YJLKGPOoYVt0EzVHVCoZik3OGL0/pJiQkM6L1/V2tYOKNjdVgEER69BZG0L4C7HPJ3wdG4cjytnPch/a+RLw1+tLt3lhMf433Tx5tXHU860XtpYwz5OULbJOIXMrvxWoDDuuUNQ8L8nsYV+igyysHEwbzdqZZrmWcQQYziDiMQfzM53Mgb0dDRe8MpQ/Sb4vCS4Sc6Rkkljfd501xXhr4ypdKT4/y3hREMUaiLeGQgeaamTQvuVlbzDROK5Vav+v0lXk/H7j7ifHajlbZv2JL1xxL3sF76Yu1mXnnscOguRdbys76099JKN1kIz9Cs+L0osRaklSc++o0BB8Ot2RKaE/YtGUsrDAWKb03aurlk/z0BjMuWIIAmd2LjzSZL7S+3FXfgPUdqPoaQU/325Iep/IYHh+22nZgYejVILOA3dkbofMkulwClZBpgb/1pMdFSUOL+aIqIlJsESh42WvIOvj2Nq1EaovodtGGwN0XG/R2WgqE9RuiiUyOpo090uofj3cqSR+zYieVIg0ft84OI6oCehfWYwHQCIXs+qqR0H4TPOr0SSivAesZnTs/c1A5MgN27NUjUVy9JN/hiSYdXql9Jk5OPs+oLF5BShxJa6TelcTyvbxRtZ5Dl+berHKydT8yF+kvmgYIeswdDxdVtW5vDvJ3VbIN/Re2DRtmC1q0kDwlBvaX2V0c5zh1Q7zCkk1q7CKz6q2qK6uVQRnTa7Fdxuet53kSIiIBIezpNArowp/IcX5/crr1CGq85zrwwE9//N1PWrka91SPDR77jJbqVRWAjmQmqOAbZLA/5YYtn6fqe2hGgRFaqVUp8xKlVCPQpI5tZ+0hsLS78L8I7lbVatoi6TxDm5UzUSRqZ956oABuMjIZ0rBkTwf8Ln/RZ0MhZ3n5IU9UajPwEaoIMFFDleRFJhxGvPc4n9PszmlamsWYdeEqhAvhQJSv1nILEg7+GMvtfp6EXsNVcZS3rBOvIQnCrkdHcSQVSfdmhPD2BDkhqanLNEodKy+RrqIo6k7tk7XGbXPPJD4JzUe3Gqxu9Nz9Nzt2Un1wUlTUWr11kFlgVrn7duNz2+p8NwQmbaU36UxXvU1UJMvXs/jB02RvMXEDKaFusLxac8oDVn3gkS+SYAv3cYGe+g6vWhYwTfVBYlRqVJIfNH61LrIpepUyIB0AHwBZctRps9XCuPu65B6xAfD03l6gzQhO3rRRHbSMppZjIJxbdWKa9cE8wA/iqrbSFbp19Jnq4H9//vM8sg/YQM2cfrMWybSVez9ldYAxi20RM4WC6J2dyA00y3IkRw8RyUQww7vjfhoS3vD6NTc6rmfe45pBQNp/1fTbsRbFRs8pdI/8UL2iLNpXepDJrhIjsLV/gq+W4bC4TaKMzA3fvRJ8x7I6M2EC31jmnf5L/53z0SLiYwPX23OEInSZKMx3kyV1gD/6l4AKY/3hifQWB1wXsDqa80HnWF2OkW6bzsk+Ge48w6hAYmGSkoecuQnHdarfd1LPnZj4Dlz49QdS2Ox5KuUEvL82/+uFq4M3tcVMVN91ZJeHD0bDdP7nRLmfJTHQDy/U3OAcP50KybVLaDM/pRzCEnjc1fQ2NM3J5alsU8mDFUYowpaEvW2IvWembsUoahY7ZVinvI6EtrxZawK+Qj+Na4RmSah3+fpGTUyaY1lTdTrAlPNjNxiYOK3ufX4k7+XeobujkgbGbioMvl88/kdE68bhE0yj2I5hHMEhlucvgrV6zG+01Mc9rM2FrYFCC5snmbMZjB0q0jSvLKHvGZiftFg3Wt+K5bba8On9QzmoIGfZ+2YZQCYmwcoO1vY5e0TWThjCe+nCp3sEraao0z+Hy5oG7eWVLM+6fA3JCoO97AqtCVHmo8jJqW1zQMnaoz2a/Gf/lrqzbWRwlsnfU5soeo3I9Thb4Ijb4OoboUZKz+Z2AZtSyD13lx4seAEtK705V6wwY+AbNxHyoMkKeDW4JIHsOhg6y3dlZU89X9LB9WB2+pl1sWUvrzOvtpCngNhIeCad/Lr38s5B37wfgVz2KdAmRI451708r/fjJCBArfcOrjX3lP97afkMRAL+oEpcf7kfLaD76lPDIK7j3iyrfuw3KDC+GFPYsQhSLMSGjL3t3BI85BVMy+O8b+izTKu09UnpjjEA9ZI3a4vB6bby+idwdl1iCe2Pbfqy7f9HVpD3St6L+U6fBuU06Hbl0ZPlw57mCjCLdt0fPHL+jc+dEs5FTuLqtG6MhYrgNyG9dDbfYTTRi7vOkXdJrHoqsz+lXGwvJCjPyB0ccXi5efBocYrHUtDFAqxskOcF/OcEkolynAnC1u1WoUpsKO6FdiQuUnSX2/LM8kJBnrchY5xb6qhtBa2mfZ7C3uqeJr8gH7c7GJBGaJqzxIBcGp//qetaWqPirRP4UHxZ513mHtu9KF2owpgHXeDd843V66PbLStcIaWlW7Y0+WtgQGi4Mgr2EP028ni4J9PPXGWHdUrrvwRC6hDd9bOhLDPNLjfYPkveYRzZtt2TpcR6J2dHlacaMilzOLKESWY0guQ5WgNGuAbGf+q4PtTNxb9YuYmS+jceRtCPJ+nYfXung8oLqHEUDB+G+vQ16X7EIXsRjehTNdWDSrHPnNLq/oKFra84pG39XxHRZXEdMuLckeaCKUOsYnNi+dKAZ+X/t6/PQ51MKDKcQJbuCdp32mR5vTjWj8r5sBv8+N/h/Hz3oCmwT5sfYm+ACIQMCXD/ICEAueXw6twgpgobADuKeNDBzNUsPrM24pg6PfWedmX24uGeiZ9b8wUSVzic/1i7/pJM9V0/0VslkPHkSfLbj83GL5/fF7h1DZs1bPx3f8OQyHkbZdnnsr7Bq1zI7JMeKOYjNMltzbGilxYwc3T29TXDKqr3w/P/ohOkfwj+Efwj/EP4h/EP4h/AP4f8gwXZRJuFBRmEcTQXDDc4hpmRUZMqUcqEKzmea/x9SZ8Y6JYVycSGGIsZQBptkKzMY4GozsEnNu3TtPar8CmMA4LUt+qlvATsiQDL0dvBoN2jGtPAQTfM7OEVQbABOWjyGWvwNOb4t4GmFlYJ3p1LS2v0ekL6t/7A4goh0ZK6yzbwIpMYhK8HROx2esyrBoFDGzbRUZW1niQFy4X5AnjBUk7yYVRn56a7tday4r5Yc1xfMdqtdZakBH1j9XlR4dVS0uOH2zGLLfsgl43eE97C2SCvHit+lOYXinKma/kk0SowuZcB+JdnxTJAxD+Pywc1F/oiFP+ixHTZmmqYOY611NJm2fJkKua6lLRmgxu/snOXSAmSLbNXC5d/ptumb3go6yLKPx4CwboPm2jkJ/AFr7VUrlozBbnRq8RYyiDtzvLKzkqrmvsoEz3ga8QYl3Kvir3KBlvigWbVG/wfRTNrXgAoX/cx8qZwSolSDB+vVP4GZjphY9YqHRougRCN0JHGHpOzy42eW24wdlbSUyEGUWxlnjrw9eiBYI5WFFDzXRmpcxGec3MSOc7xJ59ektPtTm84r5ffm92P9qWD+SIipHDzzEIYU4guR1v59geplEN/atpPNizLrC5M2F8Z0XSS/G3ETxYA3S1M9HyxywRGtMHpkbgQaKwhhNCoXQb8Oe4T93kqhvTGNX9+BdJ60qdr0xwTZZVcbS03tEGsijh6R+wMmSelF0I22103na+nQo930dxxi3MUxHGB/jikvw7qjIXiAGEfjJ8/vs/XlGsaoz8/WWWaVgtb975/fi5/TA9VKftnrX1e/CCHSG1XgoofPqhyfIX2eOnW2BrfT+qzTjROROp19Qa0JQZ1pwTfKxSOmzJy25/ogLbBv6kRD27sZYlwjOM/tz2MReNb0kxCanoiEAIw1DP9R34zMBcdOaQgzSFVZnY2p3p1XHe77Erro7mP5vxxMj/U1J9E6G+dsDgra6dm+ITR5PlOcT8dAyOIDUxQN6F78xEZA/zHcHU2uHwIzGI9uLzJbtJkbjOednRxp1r2hO+HaC75jii5quNMr/tiIE/8QOFtBe9gNHDGJFL618y8cFFVAMDxXH14tQQDxTdU1ppXJpvyTblaDR1qi+1Tg8uUMeQK+fO1yW3sfxOuzOjObXGkl7zpxpDhxki6qUZZuTrdSJlFWsJSVydNLX2epDuzL7sutapnaacJIsZtTgdfucKmzdwx4d4mt+o43deRiCJMNE8Zt/sPa8/u2pMpdmIc+LK863LXcy96BtxgIdFTEFJO4c/c1vL5hhV12TlItzrc+uRMDPE8RJVJERTKLdmoQ8rRv1OARgYyvKM4rZtinensBdfqavD5rY4awy0bQUgQMOizgHjgT3ETjdoFxCKWzSr8/Z7D/CFzcV7zbVPtUGvRMe1BDN7D55JuQ1YWf/7WpNU2VFVEPJjt+jsTF7ysm0gNNZzz5DGLUkWb0meWrkuRRDcanW/hoP2k18ENekciKKW5n70Ut7AWeHq0IoW0GVFCLKC4YfupKbo8XZaUXE5uGAOlw9E2cd2hT1YFj2pyqJ+KPht29y4/inORgzvnaHDBq0EzQ59XSMoebexWLBQeclOCBEjyVUdX0QX9kqjC2OTr3Sol26eAFYixRWvst/A4uahtJHPSUZdHyfS6rrsVe/pc5MkevdngPvPvd/ldBd3mR9YqSMRdwdpxE96QKYZcmVn9rsZ+wfv7Op6BUZ1KPY/h+Ppejpqt62C11OOM6URrM7PTluBMqrjAyqdF5s5nRDJ2avnnLjv2NVOVN4RS9UqB7+7ehkmv7i/YOTBM7G639sV3AwtUJZVA6769IW/xENrjITH6jOs3cdLk9exvAL9VsNCFoRY7cm+XYEvvEktJqcb7Bbcqr+flGv4IOtqFDneODDWYcw1c+LbYhkmca++BuvXCSnsBTdOkuUmjf0hrUgGb1JIGEwB4y0OqEYKOv5j54bB7HkCq6YVo4GEOLFNOu+b41c5Z2fAWoi6QO4+pjWhPSXQ8QzvrrcE6bWOsRdy92gfh/HmmD+U8jjmS8Cldvr38/QKoctD2emjI6VFDuC3bRokar/Is6t9+3IiK3LDfenfOAJqP++bUWXnrqkEIl6KfJ/FbtKbuNkLZPLg3KhSAPfftJGswRZJNN3Rfqi5TxC1E/adHer4Zr5aB0ODpKGa/s9MHpn5VEOuqcaSIey2CZ03wK+j1mloinAjgP8IGpQ5xG0lne2FJ/AEXc81PToPuLgBR6yZ32iiMC/Qm3XpBBXMFaMu9MTZrUzHLUEZz3gVNjf3U/e7M9qOzHmo3j5hlgPdKVM2bjRvwyzw92bcIzFqcFbFh+v55vQ0QewwfOt2Y8ec8yL+9ZRUszqlxsVeHyDtQqFRWZNL43KZDvBlxyw6D94VPsHRYOlO00c3WoqfLkZKeiwOLFm4zXY3xAsaTXF782a0GZi0ufsmAaZp/yu9mQQvetv86wcHgRE5XJsaDYP+CoNbY9L8HGlk6M5IkMGV9PPO202tLvTozQKG0IDW8MHx4KwEdnK0zpgAi3kuScCXTA6GqXgbQr9R3XtaW1Dg/74ULtL+2GPemow1TgLZOmtG70ZwPGifouDsE2WGak5ifldkkVk528Je5++CFWSdc0hpt7oeUVP9+ImJDOOdq6uxcVgEdeTlciBUHD1eEznNzz6v64gTgzdvgJZ3kuJM9SwE3czZ22gyT1C0pRK6XA727WtvJesc2g8gVt+aNtWT+nyQ2ovbMkyn2QXejZYE0KrFwmDtJmaVOLPxtUbRu0q5LX1dYXSPQDjMERfAxztVMuAmmowJ+3n1x8u2LESPN4axjjnP1e3GpeiaQTKRr74c+JYHV4qAeuOecox18dmDHlLDcU9MN+itM+BLxiwpAxyi0FbNcJF+S0G4a5/ICZcHCAvPj+JIYpHWGOrAohcqGqlNWvgC9mQIEdsEZMo6zS6AHS3oDoO0lcTlIUf+ztV1qtE2Z4kVxfuCN/dzVaGpsHkaQa+UYpUuM8iG3d9yWANPIdng+dSCoP1D7sXhqHUjSUen4nZrfTvB7rGMDCXjP1QbdmOHHHEfoH4IIqcOHcS6dOza/co34hbacAFw8BY/jm6dSJXfDCW+gis+lM8hXCsr6EGlmvWHLMkprBkbWr0U4vHwBazmnMAUO97SalQ/1k0xFhqUJNYn8I43JMGL9DNtth++0NucBFLrA7oCNtiY5xwyIoUAst9JlJZBcodRSp2Ot2gmS68yUKaDd5Uu82XplppZA3pQWP7a7+tLuBkkfXYJn88q8OlGiNIlG1EsnFJ2jSCbuY0Hsxh2DasVa0pTWb9OX9UCMGu8tCwA4JTvXr8/PUhMvHlGVjdmZVK5lAcabyLy8F+6liRQIsYFQnJxL8thSJ7KnJo3aQ7VVYxD4r36h63sRXgH7O00LDhlsKMJBvB2lXCmU0YT1SRymSRkqj0uagZ1IccwV3zCcxNix25QFrdV5ZPs/OkE1mFHzj47fzs0BzTvDZNVBqAWJPktHKAD90O9qig1h7awepntoVmSiqgk7aCKCvuXZ9ccQdzxu2x2wn1MIW/tgLOQsZdfcr0ZZUaWNSKISVrABx1lQiyovTcOm4PC1efGVB4m8LuIlsRxIGkAk+RHvzPCcoPSYKyOhDzml+QrVOXpOfYOop+PL8OPsCSnChdAP0KCskd7DpGRZRa4r7rf7khxPX/SV+JTGfgU/truUawADuFytOJH7O+vfRIjMrvgIDPa0YONJqyV0J5qxM/aZoImH7bh1qNnJuyad/BQDU6SqRNe+OVQyWOHYCl7w6hTtJR6xuNb0QPD78lLsvwZHMlLxSJDm7xbPemH9caqTLaitRwHh9N3L7adr2/oP1EUQQoxycCI2+OTmnA73VLkJcmDLbv4bxaUf/+6tyyOt8lMn+T7/E4B4VkOUySfcdxeAmPeosT0SRS6d+UIzqPMPGSEqkV4ha0QiUmZ/+zRr74Ttmiv2xpOvDjGvo2m87ehN5JGj3S8nPQ5EybYT2zdcO4j1Ba4Ltf3Q+V3H22t3/AFBLAwQUAAIACAAstYxG5TYxQ18AAABqAAAAGwAAAHVuaXZlcnNhbC91bml2ZXJzYWwucG5nLnhtbC2MWwqAIBAA/4PuIHuAbdfSCjIvk6TQixKr21fQ/M18TGeveRLJ7UdYFwOMBLbPs27bXQruFNfbGKWiDxC3gbLFkn49wxC9AV1XyJqrlmoQ3oXRRwOKFGrJzA1B8S4fUEsBAgAAFAACAAgALLWMRioNwzZRBAAACxAAAB0AAAAAAAAAAQAAAAAAAAAAAHVuaXZlcnNhbC9jb21tb25fbWVzc2FnZXMubG5nUEsBAgAAFAACAAgALLWMRiXfYoO9BAAAyxYAACcAAAAAAAAAAQAAAAAAjAQAAHVuaXZlcnNhbC9mbGFzaF9wdWJsaXNoaW5nX3NldHRpbmdzLnhtbFBLAQIAABQAAgAIACy1jEZISKwfsQIAAFEKAAAhAAAAAAAAAAEAAAAAAI4JAAB1bml2ZXJzYWwvZmxhc2hfc2tpbl9zZXR0aW5ncy54bWxQSwECAAAUAAIACAAstYxGQVh2I5EEAADcFQAAJgAAAAAAAAABAAAAAAB+DAAAdW5pdmVyc2FsL2h0bWxfcHVibGlzaGluZ19zZXR0aW5ncy54bWxQSwECAAAUAAIACAAstYxGkkawmakBAABDBgAAHwAAAAAAAAABAAAAAABTEQAAdW5pdmVyc2FsL2h0bWxfc2tpbl9zZXR0aW5ncy5qc1BLAQIAABQAAgAIACy1jEYa2uo7qgAAAB8BAAAaAAAAAAAAAAEAAAAAADkTAAB1bml2ZXJzYWwvaTE4bl9wcmVzZXRzLnhtbFBLAQIAABQAAgAIACy1jEb1i9p5ZgAAAGgAAAAcAAAAAAAAAAEAAAAAABsUAAB1bml2ZXJzYWwvbG9jYWxfc2V0dGluZ3MueG1sUEsBAgAAFAACAAgAMwOBRM6CCTfsAgAAiAgAABQAAAAAAAAAAQAAAAAAuxQAAHVuaXZlcnNhbC9wbGF5ZXIueG1sUEsBAgAAFAACAAgALLWMRhe1aH2NCgAAE1oAACkAAAAAAAAAAQAAAAAA2RcAAHVuaXZlcnNhbC9za2luX2N1c3RvbWl6YXRpb25fc2V0dGluZ3MueG1sUEsBAgAAFAACAAgALLWMRjemYk9VJQAA+jIAABcAAAAAAAAAAAAAAAAArSIAAHVuaXZlcnNhbC91bml2ZXJzYWwucG5nUEsBAgAAFAACAAgALLWMRuU2MUNfAAAAagAAABsAAAAAAAAAAQAAAAAAN0gAAHVuaXZlcnNhbC91bml2ZXJzYWwucG5nLnhtbFBLBQYAAAAACwALAEkDAADPSAAAAAA="/>
  <p:tag name="ISPRING_PRESENTATION_TITLE" val="Section 2.3 Fractional Exponents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9h"/>
  <p:tag name="ISPRING_RESOURCE_PATHS_HASH_PRESENTER" val="e7e9475e326b88e722b88574c14f6bd66b6fd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496</Words>
  <Application>Microsoft Office PowerPoint</Application>
  <PresentationFormat>On-screen Show (4:3)</PresentationFormat>
  <Paragraphs>71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MathType 6.0 Equation</vt:lpstr>
      <vt:lpstr>Section 2.3 Fractional Exponents </vt:lpstr>
      <vt:lpstr>I) Squares and Cubes</vt:lpstr>
      <vt:lpstr>I) Revisit:</vt:lpstr>
      <vt:lpstr>Fractional Exponents:</vt:lpstr>
      <vt:lpstr>PowerPoint Presentation</vt:lpstr>
      <vt:lpstr>Remember: Flower  Power, Root  Root</vt:lpstr>
      <vt:lpstr>Practice: Determine the exact value without a calculator</vt:lpstr>
      <vt:lpstr>What are Radicals?</vt:lpstr>
      <vt:lpstr>II) Square Root of a Number</vt:lpstr>
      <vt:lpstr>III) Cube Root of a Number</vt:lpstr>
      <vt:lpstr>III) nth Root of a Number</vt:lpstr>
      <vt:lpstr>Practice: Simplify the following:</vt:lpstr>
      <vt:lpstr>Ex: Given that the volume of a cube is 1728cm3, find the length of each side</vt:lpstr>
      <vt:lpstr>III) Simplifying Radical Expressions</vt:lpstr>
      <vt:lpstr>Practice: Simplify</vt:lpstr>
      <vt:lpstr>PowerPoint Presentation</vt:lpstr>
      <vt:lpstr>Homework: Assignment 2.3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2.3 Fractional Exponents</dc:title>
  <dc:creator>Danny Young</dc:creator>
  <cp:lastModifiedBy>Danny Young</cp:lastModifiedBy>
  <cp:revision>42</cp:revision>
  <dcterms:created xsi:type="dcterms:W3CDTF">2011-06-27T16:11:13Z</dcterms:created>
  <dcterms:modified xsi:type="dcterms:W3CDTF">2018-10-29T04:14:30Z</dcterms:modified>
</cp:coreProperties>
</file>